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8" r:id="rId3"/>
    <p:sldId id="289" r:id="rId4"/>
    <p:sldId id="296" r:id="rId5"/>
    <p:sldId id="288" r:id="rId6"/>
    <p:sldId id="287" r:id="rId7"/>
    <p:sldId id="291" r:id="rId8"/>
    <p:sldId id="290" r:id="rId9"/>
    <p:sldId id="299" r:id="rId10"/>
    <p:sldId id="257" r:id="rId11"/>
    <p:sldId id="258" r:id="rId12"/>
    <p:sldId id="259" r:id="rId13"/>
    <p:sldId id="260" r:id="rId14"/>
    <p:sldId id="300" r:id="rId15"/>
    <p:sldId id="261" r:id="rId16"/>
    <p:sldId id="262" r:id="rId17"/>
    <p:sldId id="263" r:id="rId18"/>
    <p:sldId id="264" r:id="rId19"/>
    <p:sldId id="265" r:id="rId20"/>
    <p:sldId id="266" r:id="rId21"/>
    <p:sldId id="301" r:id="rId22"/>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36" autoAdjust="0"/>
  </p:normalViewPr>
  <p:slideViewPr>
    <p:cSldViewPr>
      <p:cViewPr varScale="1">
        <p:scale>
          <a:sx n="106" d="100"/>
          <a:sy n="106" d="100"/>
        </p:scale>
        <p:origin x="-114" y="-10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1992"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EF75259F-DD89-4080-B945-CEBA1348245A}" type="datetimeFigureOut">
              <a:rPr lang="en-AU" smtClean="0"/>
              <a:t>30/08/2011</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E40F91FF-B40C-404B-B5DD-304FFD193F20}" type="slidenum">
              <a:rPr lang="en-AU" smtClean="0"/>
              <a:t>‹#›</a:t>
            </a:fld>
            <a:endParaRPr lang="en-AU"/>
          </a:p>
        </p:txBody>
      </p:sp>
    </p:spTree>
    <p:extLst>
      <p:ext uri="{BB962C8B-B14F-4D97-AF65-F5344CB8AC3E}">
        <p14:creationId xmlns:p14="http://schemas.microsoft.com/office/powerpoint/2010/main" val="151322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40F91FF-B40C-404B-B5DD-304FFD193F20}" type="slidenum">
              <a:rPr lang="en-AU" smtClean="0"/>
              <a:t>1</a:t>
            </a:fld>
            <a:endParaRPr lang="en-AU"/>
          </a:p>
        </p:txBody>
      </p:sp>
    </p:spTree>
    <p:extLst>
      <p:ext uri="{BB962C8B-B14F-4D97-AF65-F5344CB8AC3E}">
        <p14:creationId xmlns:p14="http://schemas.microsoft.com/office/powerpoint/2010/main" val="171322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40F91FF-B40C-404B-B5DD-304FFD193F20}" type="slidenum">
              <a:rPr lang="en-AU" smtClean="0"/>
              <a:t>10</a:t>
            </a:fld>
            <a:endParaRPr lang="en-AU"/>
          </a:p>
        </p:txBody>
      </p:sp>
    </p:spTree>
    <p:extLst>
      <p:ext uri="{BB962C8B-B14F-4D97-AF65-F5344CB8AC3E}">
        <p14:creationId xmlns:p14="http://schemas.microsoft.com/office/powerpoint/2010/main" val="356484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dirty="0">
                <a:latin typeface="Arial" pitchFamily="34" charset="0"/>
                <a:cs typeface="Arial" pitchFamily="34" charset="0"/>
              </a:rPr>
              <a:t>A mismatch -</a:t>
            </a:r>
            <a:r>
              <a:rPr lang="en-AU" sz="1000" dirty="0">
                <a:latin typeface="Arial" pitchFamily="34" charset="0"/>
                <a:cs typeface="Arial" pitchFamily="34" charset="0"/>
              </a:rPr>
              <a:t>a</a:t>
            </a:r>
            <a:r>
              <a:rPr lang="en-AU" sz="1000" b="1" dirty="0">
                <a:latin typeface="Arial" pitchFamily="34" charset="0"/>
                <a:cs typeface="Arial" pitchFamily="34" charset="0"/>
              </a:rPr>
              <a:t> </a:t>
            </a:r>
            <a:r>
              <a:rPr lang="en-AU" sz="1000" dirty="0">
                <a:latin typeface="Arial" pitchFamily="34" charset="0"/>
                <a:cs typeface="Arial" pitchFamily="34" charset="0"/>
              </a:rPr>
              <a:t>research organisation was funded to provide substance abuse service delivery, resulting in a weak demonstrated link between the needs the program sought to address and the activities conducted. The funded organisation focused heavily on research activities, despite research not being identified as an explicit aim of the program. Some of the outputs delivered were more closely aligned with achieving the required needs than others; however the distribution of effort and the balance of activities undertaken were not appropriate (</a:t>
            </a:r>
            <a:r>
              <a:rPr lang="en-AU" sz="1000" dirty="0" err="1">
                <a:latin typeface="Arial" pitchFamily="34" charset="0"/>
                <a:cs typeface="Arial" pitchFamily="34" charset="0"/>
              </a:rPr>
              <a:t>eg</a:t>
            </a:r>
            <a:r>
              <a:rPr lang="en-AU" sz="1000" dirty="0">
                <a:latin typeface="Arial" pitchFamily="34" charset="0"/>
                <a:cs typeface="Arial" pitchFamily="34" charset="0"/>
              </a:rPr>
              <a:t> activities that were less aligned with the needs were given too much emphasis). </a:t>
            </a:r>
            <a:endParaRPr lang="en-AU" sz="1000" dirty="0" smtClean="0">
              <a:latin typeface="Arial" pitchFamily="34" charset="0"/>
              <a:cs typeface="Arial" pitchFamily="34" charset="0"/>
            </a:endParaRPr>
          </a:p>
          <a:p>
            <a:endParaRPr lang="en-AU" sz="1000" dirty="0">
              <a:latin typeface="Arial" pitchFamily="34" charset="0"/>
              <a:cs typeface="Arial" pitchFamily="34" charset="0"/>
            </a:endParaRPr>
          </a:p>
          <a:p>
            <a:r>
              <a:rPr lang="en-AU" sz="1000" b="1" dirty="0">
                <a:latin typeface="Arial" pitchFamily="34" charset="0"/>
                <a:cs typeface="Arial" pitchFamily="34" charset="0"/>
              </a:rPr>
              <a:t>Harm minimisation</a:t>
            </a:r>
            <a:r>
              <a:rPr lang="en-AU" sz="1000" dirty="0">
                <a:latin typeface="Arial" pitchFamily="34" charset="0"/>
                <a:cs typeface="Arial" pitchFamily="34" charset="0"/>
              </a:rPr>
              <a:t> the funded organisation wanted to employ a harm-minimisation approach based on evidence suggesting harm-minimisation can be an effective substance education approach. The Government, however, was not receptive to this approach due to political sensitivity around use of illicit substances and concerns that the Government not be seen to be promoting or condoning drug use. </a:t>
            </a:r>
            <a:r>
              <a:rPr lang="en-AU" sz="1000" dirty="0" smtClean="0">
                <a:latin typeface="Arial" pitchFamily="34" charset="0"/>
                <a:cs typeface="Arial" pitchFamily="34" charset="0"/>
              </a:rPr>
              <a:t>(Interestingly, these</a:t>
            </a:r>
            <a:r>
              <a:rPr lang="en-AU" sz="1000" baseline="0" dirty="0" smtClean="0">
                <a:latin typeface="Arial" pitchFamily="34" charset="0"/>
                <a:cs typeface="Arial" pitchFamily="34" charset="0"/>
              </a:rPr>
              <a:t> sensitivities seem much more apparent at the Commonwealth </a:t>
            </a:r>
            <a:r>
              <a:rPr lang="en-AU" sz="1000" baseline="0" dirty="0" err="1" smtClean="0">
                <a:latin typeface="Arial" pitchFamily="34" charset="0"/>
                <a:cs typeface="Arial" pitchFamily="34" charset="0"/>
              </a:rPr>
              <a:t>vs</a:t>
            </a:r>
            <a:r>
              <a:rPr lang="en-AU" sz="1000" baseline="0" dirty="0" smtClean="0">
                <a:latin typeface="Arial" pitchFamily="34" charset="0"/>
                <a:cs typeface="Arial" pitchFamily="34" charset="0"/>
              </a:rPr>
              <a:t> State level)</a:t>
            </a:r>
            <a:endParaRPr lang="en-AU" sz="1000" dirty="0" smtClean="0">
              <a:latin typeface="Arial" pitchFamily="34" charset="0"/>
              <a:cs typeface="Arial" pitchFamily="34" charset="0"/>
            </a:endParaRPr>
          </a:p>
          <a:p>
            <a:endParaRPr lang="en-AU" sz="1000" dirty="0">
              <a:latin typeface="Arial" pitchFamily="34" charset="0"/>
              <a:cs typeface="Arial" pitchFamily="34" charset="0"/>
            </a:endParaRPr>
          </a:p>
          <a:p>
            <a:r>
              <a:rPr lang="en-AU" sz="1000" b="1" dirty="0">
                <a:latin typeface="Arial" pitchFamily="34" charset="0"/>
                <a:cs typeface="Arial" pitchFamily="34" charset="0"/>
              </a:rPr>
              <a:t>What do young people want?</a:t>
            </a:r>
            <a:r>
              <a:rPr lang="en-AU" sz="1000" dirty="0">
                <a:latin typeface="Arial" pitchFamily="34" charset="0"/>
                <a:cs typeface="Arial" pitchFamily="34" charset="0"/>
              </a:rPr>
              <a:t> Assumptions were made about how young people want to be engaged and materials were designed specifically for this demographic, not informed by an evidence base or without involving/consulting with young people during the design of these activities and products. </a:t>
            </a:r>
          </a:p>
          <a:p>
            <a:r>
              <a:rPr lang="en-AU" sz="1000" dirty="0">
                <a:latin typeface="Arial" pitchFamily="34" charset="0"/>
                <a:cs typeface="Arial" pitchFamily="34" charset="0"/>
              </a:rPr>
              <a:t> </a:t>
            </a:r>
          </a:p>
          <a:p>
            <a:r>
              <a:rPr lang="en-AU" sz="1000" b="1" dirty="0">
                <a:latin typeface="Arial" pitchFamily="34" charset="0"/>
                <a:cs typeface="Arial" pitchFamily="34" charset="0"/>
              </a:rPr>
              <a:t>Getting bang for your buck</a:t>
            </a:r>
            <a:r>
              <a:rPr lang="en-AU" sz="1000" dirty="0">
                <a:latin typeface="Arial" pitchFamily="34" charset="0"/>
                <a:cs typeface="Arial" pitchFamily="34" charset="0"/>
              </a:rPr>
              <a:t> – the funded organisation undertook many activities across a range of output areas, raising questions about the </a:t>
            </a:r>
            <a:r>
              <a:rPr lang="en-AU" sz="1000" i="1" dirty="0">
                <a:latin typeface="Arial" pitchFamily="34" charset="0"/>
                <a:cs typeface="Arial" pitchFamily="34" charset="0"/>
              </a:rPr>
              <a:t>quantum </a:t>
            </a:r>
            <a:r>
              <a:rPr lang="en-AU" sz="1000" dirty="0">
                <a:latin typeface="Arial" pitchFamily="34" charset="0"/>
                <a:cs typeface="Arial" pitchFamily="34" charset="0"/>
              </a:rPr>
              <a:t>of activity versus the </a:t>
            </a:r>
            <a:r>
              <a:rPr lang="en-AU" sz="1000" i="1" dirty="0">
                <a:latin typeface="Arial" pitchFamily="34" charset="0"/>
                <a:cs typeface="Arial" pitchFamily="34" charset="0"/>
              </a:rPr>
              <a:t>impact</a:t>
            </a:r>
            <a:r>
              <a:rPr lang="en-AU" sz="1000" dirty="0">
                <a:latin typeface="Arial" pitchFamily="34" charset="0"/>
                <a:cs typeface="Arial" pitchFamily="34" charset="0"/>
              </a:rPr>
              <a:t> or </a:t>
            </a:r>
            <a:r>
              <a:rPr lang="en-AU" sz="1000" i="1" dirty="0">
                <a:latin typeface="Arial" pitchFamily="34" charset="0"/>
                <a:cs typeface="Arial" pitchFamily="34" charset="0"/>
              </a:rPr>
              <a:t>outcomes </a:t>
            </a:r>
            <a:r>
              <a:rPr lang="en-AU" sz="1000" dirty="0">
                <a:latin typeface="Arial" pitchFamily="34" charset="0"/>
                <a:cs typeface="Arial" pitchFamily="34" charset="0"/>
              </a:rPr>
              <a:t>achieved. Spreading resources over too many output areas can diminish the impact of activities and raise issues about ‘bang for buck’. Arguably, it would be more appropriate for the program to focus on activities and target groups where the greatest impacts are likely to be yielded. </a:t>
            </a:r>
          </a:p>
          <a:p>
            <a:endParaRPr lang="en-AU" dirty="0"/>
          </a:p>
        </p:txBody>
      </p:sp>
      <p:sp>
        <p:nvSpPr>
          <p:cNvPr id="4" name="Slide Number Placeholder 3"/>
          <p:cNvSpPr>
            <a:spLocks noGrp="1"/>
          </p:cNvSpPr>
          <p:nvPr>
            <p:ph type="sldNum" sz="quarter" idx="10"/>
          </p:nvPr>
        </p:nvSpPr>
        <p:spPr/>
        <p:txBody>
          <a:bodyPr/>
          <a:lstStyle/>
          <a:p>
            <a:fld id="{E40F91FF-B40C-404B-B5DD-304FFD193F20}" type="slidenum">
              <a:rPr lang="en-AU" smtClean="0"/>
              <a:t>11</a:t>
            </a:fld>
            <a:endParaRPr lang="en-AU"/>
          </a:p>
        </p:txBody>
      </p:sp>
    </p:spTree>
    <p:extLst>
      <p:ext uri="{BB962C8B-B14F-4D97-AF65-F5344CB8AC3E}">
        <p14:creationId xmlns:p14="http://schemas.microsoft.com/office/powerpoint/2010/main" val="274669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dirty="0">
                <a:latin typeface="Arial" pitchFamily="34" charset="0"/>
                <a:cs typeface="Arial" pitchFamily="34" charset="0"/>
              </a:rPr>
              <a:t>Expansion of program scope</a:t>
            </a:r>
            <a:r>
              <a:rPr lang="en-AU" sz="1000" dirty="0">
                <a:latin typeface="Arial" pitchFamily="34" charset="0"/>
                <a:cs typeface="Arial" pitchFamily="34" charset="0"/>
              </a:rPr>
              <a:t> – the program began </a:t>
            </a:r>
            <a:r>
              <a:rPr lang="en-AU" sz="1000" dirty="0" smtClean="0">
                <a:latin typeface="Arial" pitchFamily="34" charset="0"/>
                <a:cs typeface="Arial" pitchFamily="34" charset="0"/>
              </a:rPr>
              <a:t>with </a:t>
            </a:r>
            <a:r>
              <a:rPr lang="en-AU" sz="1000" dirty="0">
                <a:latin typeface="Arial" pitchFamily="34" charset="0"/>
                <a:cs typeface="Arial" pitchFamily="34" charset="0"/>
              </a:rPr>
              <a:t>very specific </a:t>
            </a:r>
            <a:r>
              <a:rPr lang="en-AU" sz="1000" dirty="0" smtClean="0">
                <a:latin typeface="Arial" pitchFamily="34" charset="0"/>
                <a:cs typeface="Arial" pitchFamily="34" charset="0"/>
              </a:rPr>
              <a:t>aims,  </a:t>
            </a:r>
            <a:r>
              <a:rPr lang="en-AU" sz="1000" dirty="0">
                <a:latin typeface="Arial" pitchFamily="34" charset="0"/>
                <a:cs typeface="Arial" pitchFamily="34" charset="0"/>
              </a:rPr>
              <a:t>activities and target audience (based in evidence) but expanded its scope significantly over the years of operation. The expanded scope was not been underpinned by a program logic or similar strategic planning process to link the aims and activities undertaken to the desired outcomes. The lack of budget increases to match the expanded scope and quantum of activity contributed to resources being spread too thinly and impact being diminished. The program also faced difficulties in having to appeal to a much wider target audience. </a:t>
            </a:r>
          </a:p>
          <a:p>
            <a:r>
              <a:rPr lang="en-AU" sz="1000" dirty="0">
                <a:latin typeface="Arial" pitchFamily="34" charset="0"/>
                <a:cs typeface="Arial" pitchFamily="34" charset="0"/>
              </a:rPr>
              <a:t> </a:t>
            </a:r>
            <a:r>
              <a:rPr lang="en-AU" sz="1000" b="1" dirty="0" smtClean="0">
                <a:latin typeface="Arial" pitchFamily="34" charset="0"/>
                <a:cs typeface="Arial" pitchFamily="34" charset="0"/>
              </a:rPr>
              <a:t>Drug </a:t>
            </a:r>
            <a:r>
              <a:rPr lang="en-AU" sz="1000" b="1" dirty="0">
                <a:latin typeface="Arial" pitchFamily="34" charset="0"/>
                <a:cs typeface="Arial" pitchFamily="34" charset="0"/>
              </a:rPr>
              <a:t>and alcohol expertise </a:t>
            </a:r>
            <a:r>
              <a:rPr lang="en-AU" sz="1000" dirty="0">
                <a:latin typeface="Arial" pitchFamily="34" charset="0"/>
                <a:cs typeface="Arial" pitchFamily="34" charset="0"/>
              </a:rPr>
              <a:t>– the funded organisation had expertise in the creative arts but no experience in drug and alcohol education. The government and the program’s Advisory Committee had limited engagement in providing guidance and input into the planning and delivery of the arts competition. This resulted in an imbalance between an emphasis on creativity and skills development and an emphasis on the drug and alcohol education component of the program. Participation in the program was primarily by young people with a professional interest in the arts, and participants were only superficially engaged with drug and alcohol issues. </a:t>
            </a:r>
          </a:p>
          <a:p>
            <a:r>
              <a:rPr lang="en-AU" sz="1000" dirty="0">
                <a:latin typeface="Arial" pitchFamily="34" charset="0"/>
                <a:cs typeface="Arial" pitchFamily="34" charset="0"/>
              </a:rPr>
              <a:t> </a:t>
            </a:r>
            <a:r>
              <a:rPr lang="en-AU" sz="1000" b="1" dirty="0" smtClean="0">
                <a:latin typeface="Arial" pitchFamily="34" charset="0"/>
                <a:cs typeface="Arial" pitchFamily="34" charset="0"/>
              </a:rPr>
              <a:t>Sending </a:t>
            </a:r>
            <a:r>
              <a:rPr lang="en-AU" sz="1000" b="1" dirty="0">
                <a:latin typeface="Arial" pitchFamily="34" charset="0"/>
                <a:cs typeface="Arial" pitchFamily="34" charset="0"/>
              </a:rPr>
              <a:t>the right message</a:t>
            </a:r>
            <a:r>
              <a:rPr lang="en-AU" sz="1000" dirty="0">
                <a:latin typeface="Arial" pitchFamily="34" charset="0"/>
                <a:cs typeface="Arial" pitchFamily="34" charset="0"/>
              </a:rPr>
              <a:t> –the program experienced difficulty in maintaining a subtle, non-didactic approach to drug and alcohol education while ‘staying on message’. In contrast to NCPIC, the program seeks to encourage an open and honest discussion about drugs and alcohol amongst the target audience without being judgemental or moralising. This created a tension in being an effective drug and alcohol education initiative.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Assumptions</a:t>
            </a:r>
            <a:r>
              <a:rPr lang="en-AU" b="1" baseline="0" dirty="0" smtClean="0"/>
              <a:t> about what young people want </a:t>
            </a:r>
            <a:r>
              <a:rPr lang="en-AU" dirty="0" smtClean="0">
                <a:solidFill>
                  <a:srgbClr val="7030A0"/>
                </a:solidFill>
              </a:rPr>
              <a:t>– similar to NCPIC assumptions were made about how </a:t>
            </a:r>
            <a:r>
              <a:rPr lang="en-AU" dirty="0" err="1" smtClean="0">
                <a:solidFill>
                  <a:srgbClr val="7030A0"/>
                </a:solidFill>
              </a:rPr>
              <a:t>yp</a:t>
            </a:r>
            <a:r>
              <a:rPr lang="en-AU" dirty="0" smtClean="0">
                <a:solidFill>
                  <a:srgbClr val="7030A0"/>
                </a:solidFill>
              </a:rPr>
              <a:t> want to be engaged (</a:t>
            </a:r>
            <a:r>
              <a:rPr lang="en-AU" dirty="0" err="1" smtClean="0">
                <a:solidFill>
                  <a:srgbClr val="7030A0"/>
                </a:solidFill>
              </a:rPr>
              <a:t>ie</a:t>
            </a:r>
            <a:r>
              <a:rPr lang="en-AU" dirty="0" smtClean="0">
                <a:solidFill>
                  <a:srgbClr val="7030A0"/>
                </a:solidFill>
              </a:rPr>
              <a:t> online) but not necessarily true. It was recommended that further involvement of young people in the planning and delivery of PNAN activities and products would be beneficial. Not sure if you want a separate dot point here (maybe repetitive), but might be worth drawing the comparison anyway</a:t>
            </a:r>
          </a:p>
          <a:p>
            <a:endParaRPr lang="en-AU" b="1" dirty="0"/>
          </a:p>
        </p:txBody>
      </p:sp>
      <p:sp>
        <p:nvSpPr>
          <p:cNvPr id="4" name="Slide Number Placeholder 3"/>
          <p:cNvSpPr>
            <a:spLocks noGrp="1"/>
          </p:cNvSpPr>
          <p:nvPr>
            <p:ph type="sldNum" sz="quarter" idx="10"/>
          </p:nvPr>
        </p:nvSpPr>
        <p:spPr/>
        <p:txBody>
          <a:bodyPr/>
          <a:lstStyle/>
          <a:p>
            <a:fld id="{E40F91FF-B40C-404B-B5DD-304FFD193F20}" type="slidenum">
              <a:rPr lang="en-AU" smtClean="0"/>
              <a:t>13</a:t>
            </a:fld>
            <a:endParaRPr lang="en-AU"/>
          </a:p>
        </p:txBody>
      </p:sp>
    </p:spTree>
    <p:extLst>
      <p:ext uri="{BB962C8B-B14F-4D97-AF65-F5344CB8AC3E}">
        <p14:creationId xmlns:p14="http://schemas.microsoft.com/office/powerpoint/2010/main" val="404729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Attribution issue – particularly prone to happen</a:t>
            </a:r>
            <a:r>
              <a:rPr lang="en-AU" baseline="0" dirty="0" smtClean="0"/>
              <a:t> where complex issues, where the evidence indicates you need a holistic response </a:t>
            </a:r>
            <a:r>
              <a:rPr lang="en-AU" baseline="0" dirty="0" err="1" smtClean="0"/>
              <a:t>eg</a:t>
            </a:r>
            <a:r>
              <a:rPr lang="en-AU" baseline="0" dirty="0" smtClean="0"/>
              <a:t> child protection, substance abuse, young people with substance abuse problems.</a:t>
            </a:r>
          </a:p>
          <a:p>
            <a:endParaRPr lang="en-AU" baseline="0" dirty="0" smtClean="0"/>
          </a:p>
          <a:p>
            <a:r>
              <a:rPr lang="en-AU" baseline="0" dirty="0" smtClean="0"/>
              <a:t>Evidence base may be either:</a:t>
            </a:r>
          </a:p>
          <a:p>
            <a:pPr marL="171450" indent="-171450">
              <a:buFontTx/>
              <a:buChar char="-"/>
            </a:pPr>
            <a:r>
              <a:rPr lang="en-AU" i="1" baseline="0" dirty="0" smtClean="0"/>
              <a:t>absent/partial </a:t>
            </a:r>
            <a:r>
              <a:rPr lang="en-AU" baseline="0" dirty="0" smtClean="0"/>
              <a:t>– so isn’t clear what activities will lead to the desired outcomes</a:t>
            </a:r>
          </a:p>
          <a:p>
            <a:pPr marL="171450" indent="-171450">
              <a:buFontTx/>
              <a:buChar char="-"/>
            </a:pPr>
            <a:r>
              <a:rPr lang="en-AU" i="1" baseline="0" dirty="0" smtClean="0"/>
              <a:t>ignored  - </a:t>
            </a:r>
            <a:r>
              <a:rPr lang="en-AU" i="0" baseline="0" dirty="0" smtClean="0"/>
              <a:t>in a recent talk Sandra Jones (Director of the Centre for Health </a:t>
            </a:r>
            <a:r>
              <a:rPr lang="en-AU" i="0" baseline="0" dirty="0" err="1" smtClean="0"/>
              <a:t>Initatives</a:t>
            </a:r>
            <a:r>
              <a:rPr lang="en-AU" i="0" baseline="0" dirty="0" smtClean="0"/>
              <a:t> at the </a:t>
            </a:r>
            <a:r>
              <a:rPr lang="en-AU" i="0" baseline="0" dirty="0" err="1" smtClean="0"/>
              <a:t>Uni</a:t>
            </a:r>
            <a:r>
              <a:rPr lang="en-AU" i="0" baseline="0" dirty="0" smtClean="0"/>
              <a:t> of Wollongong) described how there is a mismatch between which strategies work in the alcohol policy field and those which </a:t>
            </a:r>
            <a:r>
              <a:rPr lang="en-AU" i="0" baseline="0" dirty="0" err="1" smtClean="0"/>
              <a:t>govts</a:t>
            </a:r>
            <a:r>
              <a:rPr lang="en-AU" i="0" baseline="0" dirty="0" smtClean="0"/>
              <a:t> tend to support. For example:</a:t>
            </a:r>
          </a:p>
          <a:p>
            <a:r>
              <a:rPr lang="en-AU" i="0" baseline="0" dirty="0" smtClean="0"/>
              <a:t>	- Some strategies work, and </a:t>
            </a:r>
            <a:r>
              <a:rPr lang="en-AU" sz="1200" b="0" i="0" u="none" strike="noStrike" kern="1200" baseline="0" dirty="0" smtClean="0">
                <a:solidFill>
                  <a:schemeClr val="tx1"/>
                </a:solidFill>
                <a:latin typeface="+mn-lt"/>
                <a:ea typeface="+mn-ea"/>
                <a:cs typeface="+mn-cs"/>
              </a:rPr>
              <a:t>Some strategies work, and we do them:</a:t>
            </a:r>
          </a:p>
          <a:p>
            <a:r>
              <a:rPr lang="en-AU" sz="1200" b="0" i="1" u="none" strike="noStrike" kern="1200" baseline="0" dirty="0" smtClean="0">
                <a:solidFill>
                  <a:schemeClr val="tx1"/>
                </a:solidFill>
                <a:latin typeface="+mn-lt"/>
                <a:ea typeface="+mn-ea"/>
                <a:cs typeface="+mn-cs"/>
              </a:rPr>
              <a:t>		</a:t>
            </a:r>
            <a:r>
              <a:rPr lang="en-AU" sz="1200" b="0" i="1" u="none" strike="noStrike" kern="1200" baseline="0" dirty="0" err="1" smtClean="0">
                <a:solidFill>
                  <a:schemeClr val="tx1"/>
                </a:solidFill>
                <a:latin typeface="+mn-lt"/>
                <a:ea typeface="+mn-ea"/>
                <a:cs typeface="+mn-cs"/>
              </a:rPr>
              <a:t>eg</a:t>
            </a:r>
            <a:r>
              <a:rPr lang="en-AU" sz="1200" b="0" i="1" u="none" strike="noStrike" kern="1200" baseline="0" dirty="0" smtClean="0">
                <a:solidFill>
                  <a:schemeClr val="tx1"/>
                </a:solidFill>
                <a:latin typeface="+mn-lt"/>
                <a:ea typeface="+mn-ea"/>
                <a:cs typeface="+mn-cs"/>
              </a:rPr>
              <a:t> Drink driving interventions, individual interventions with at‐risk drinkers</a:t>
            </a:r>
          </a:p>
          <a:p>
            <a:r>
              <a:rPr lang="en-AU" sz="1200" b="0" i="0" u="none" strike="noStrike" kern="1200" baseline="0" dirty="0" smtClean="0">
                <a:solidFill>
                  <a:schemeClr val="tx1"/>
                </a:solidFill>
                <a:latin typeface="+mn-lt"/>
                <a:ea typeface="+mn-ea"/>
                <a:cs typeface="+mn-cs"/>
              </a:rPr>
              <a:t>	- Some strategies work, but we still don’t do them:</a:t>
            </a:r>
          </a:p>
          <a:p>
            <a:r>
              <a:rPr lang="en-AU" sz="1200" b="0" i="1" u="none" strike="noStrike" kern="1200" baseline="0" dirty="0" smtClean="0">
                <a:solidFill>
                  <a:schemeClr val="tx1"/>
                </a:solidFill>
                <a:latin typeface="+mn-lt"/>
                <a:ea typeface="+mn-ea"/>
                <a:cs typeface="+mn-cs"/>
              </a:rPr>
              <a:t>		</a:t>
            </a:r>
            <a:r>
              <a:rPr lang="en-AU" sz="1200" b="0" i="1" u="none" strike="noStrike" kern="1200" baseline="0" dirty="0" err="1" smtClean="0">
                <a:solidFill>
                  <a:schemeClr val="tx1"/>
                </a:solidFill>
                <a:latin typeface="+mn-lt"/>
                <a:ea typeface="+mn-ea"/>
                <a:cs typeface="+mn-cs"/>
              </a:rPr>
              <a:t>eg</a:t>
            </a:r>
            <a:r>
              <a:rPr lang="en-AU" sz="1200" b="0" i="1" u="none" strike="noStrike" kern="1200" baseline="0" dirty="0" smtClean="0">
                <a:solidFill>
                  <a:schemeClr val="tx1"/>
                </a:solidFill>
                <a:latin typeface="+mn-lt"/>
                <a:ea typeface="+mn-ea"/>
                <a:cs typeface="+mn-cs"/>
              </a:rPr>
              <a:t> Increasing price, reducing availability, banning alcohol advertising</a:t>
            </a:r>
          </a:p>
          <a:p>
            <a:r>
              <a:rPr lang="en-AU" sz="1200" b="0" i="0" u="none" strike="noStrike" kern="1200" baseline="0" dirty="0" smtClean="0">
                <a:solidFill>
                  <a:schemeClr val="tx1"/>
                </a:solidFill>
                <a:latin typeface="+mn-lt"/>
                <a:ea typeface="+mn-ea"/>
                <a:cs typeface="+mn-cs"/>
              </a:rPr>
              <a:t>	- Some strategies don’t work, but we do them anyway</a:t>
            </a:r>
          </a:p>
          <a:p>
            <a:r>
              <a:rPr lang="en-AU" sz="1200" b="0" i="1" u="none" strike="noStrike" kern="1200" baseline="0" dirty="0" smtClean="0">
                <a:solidFill>
                  <a:schemeClr val="tx1"/>
                </a:solidFill>
                <a:latin typeface="+mn-lt"/>
                <a:ea typeface="+mn-ea"/>
                <a:cs typeface="+mn-cs"/>
              </a:rPr>
              <a:t>		</a:t>
            </a:r>
            <a:r>
              <a:rPr lang="en-AU" sz="1200" b="0" i="1" u="none" strike="noStrike" kern="1200" baseline="0" dirty="0" err="1" smtClean="0">
                <a:solidFill>
                  <a:schemeClr val="tx1"/>
                </a:solidFill>
                <a:latin typeface="+mn-lt"/>
                <a:ea typeface="+mn-ea"/>
                <a:cs typeface="+mn-cs"/>
              </a:rPr>
              <a:t>eg</a:t>
            </a:r>
            <a:r>
              <a:rPr lang="en-AU" sz="1200" b="0" i="1" u="none" strike="noStrike" kern="1200" baseline="0" dirty="0" smtClean="0">
                <a:solidFill>
                  <a:schemeClr val="tx1"/>
                </a:solidFill>
                <a:latin typeface="+mn-lt"/>
                <a:ea typeface="+mn-ea"/>
                <a:cs typeface="+mn-cs"/>
              </a:rPr>
              <a:t> School based education, public information campaigns, industry‐funded campaigns</a:t>
            </a:r>
          </a:p>
          <a:p>
            <a:r>
              <a:rPr lang="en-AU" sz="1200" b="0" i="1" u="none" strike="noStrike" kern="1200" baseline="0" dirty="0" smtClean="0">
                <a:solidFill>
                  <a:schemeClr val="tx1"/>
                </a:solidFill>
                <a:latin typeface="+mn-lt"/>
                <a:ea typeface="+mn-ea"/>
                <a:cs typeface="+mn-cs"/>
              </a:rPr>
              <a:t>- Used too broadly – </a:t>
            </a:r>
            <a:r>
              <a:rPr lang="en-AU" sz="1200" b="0" i="0" u="none" strike="noStrike" kern="1200" baseline="0" dirty="0" err="1" smtClean="0">
                <a:solidFill>
                  <a:schemeClr val="tx1"/>
                </a:solidFill>
                <a:latin typeface="+mn-lt"/>
                <a:ea typeface="+mn-ea"/>
                <a:cs typeface="+mn-cs"/>
              </a:rPr>
              <a:t>eg</a:t>
            </a:r>
            <a:r>
              <a:rPr lang="en-AU" sz="1200" b="0" i="0" u="none" strike="noStrike" kern="1200" baseline="0" dirty="0" smtClean="0">
                <a:solidFill>
                  <a:schemeClr val="tx1"/>
                </a:solidFill>
                <a:latin typeface="+mn-lt"/>
                <a:ea typeface="+mn-ea"/>
                <a:cs typeface="+mn-cs"/>
              </a:rPr>
              <a:t> a</a:t>
            </a:r>
            <a:r>
              <a:rPr lang="en-AU" sz="1200" b="0" i="1" u="none" strike="noStrike" kern="1200" baseline="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holistic approach’ means a program has no specific link to the problem it is seeking to address (</a:t>
            </a:r>
            <a:r>
              <a:rPr lang="en-AU" sz="1200" b="0" i="0" u="none" strike="noStrike" kern="1200" baseline="0" dirty="0" err="1" smtClean="0">
                <a:solidFill>
                  <a:schemeClr val="tx1"/>
                </a:solidFill>
                <a:latin typeface="+mn-lt"/>
                <a:ea typeface="+mn-ea"/>
                <a:cs typeface="+mn-cs"/>
              </a:rPr>
              <a:t>eg</a:t>
            </a:r>
            <a:r>
              <a:rPr lang="en-AU" sz="1200" b="0" i="0" u="none" strike="noStrike" kern="1200" baseline="0" dirty="0" smtClean="0">
                <a:solidFill>
                  <a:schemeClr val="tx1"/>
                </a:solidFill>
                <a:latin typeface="+mn-lt"/>
                <a:ea typeface="+mn-ea"/>
                <a:cs typeface="+mn-cs"/>
              </a:rPr>
              <a:t> substance abuse) </a:t>
            </a:r>
            <a:endParaRPr lang="en-AU" i="0" dirty="0"/>
          </a:p>
        </p:txBody>
      </p:sp>
      <p:sp>
        <p:nvSpPr>
          <p:cNvPr id="4" name="Slide Number Placeholder 3"/>
          <p:cNvSpPr>
            <a:spLocks noGrp="1"/>
          </p:cNvSpPr>
          <p:nvPr>
            <p:ph type="sldNum" sz="quarter" idx="10"/>
          </p:nvPr>
        </p:nvSpPr>
        <p:spPr/>
        <p:txBody>
          <a:bodyPr/>
          <a:lstStyle/>
          <a:p>
            <a:fld id="{E40F91FF-B40C-404B-B5DD-304FFD193F20}" type="slidenum">
              <a:rPr lang="en-AU" smtClean="0"/>
              <a:t>19</a:t>
            </a:fld>
            <a:endParaRPr lang="en-AU"/>
          </a:p>
        </p:txBody>
      </p:sp>
    </p:spTree>
    <p:extLst>
      <p:ext uri="{BB962C8B-B14F-4D97-AF65-F5344CB8AC3E}">
        <p14:creationId xmlns:p14="http://schemas.microsoft.com/office/powerpoint/2010/main" val="2678666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3" descr="J:\Social Policy\05. NSPSR Essentials Kit\5.11 Abstract images\1255985_49751784.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628" b="20514"/>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34791" y="2130425"/>
            <a:ext cx="5830416" cy="1470025"/>
          </a:xfrm>
        </p:spPr>
        <p:txBody>
          <a:bodyPr/>
          <a:lstStyle>
            <a:lvl1pPr algn="ctr">
              <a:defRPr>
                <a:solidFill>
                  <a:schemeClr val="tx1"/>
                </a:solidFill>
              </a:defRPr>
            </a:lvl1pPr>
          </a:lstStyle>
          <a:p>
            <a:r>
              <a:rPr lang="en-US" smtClean="0"/>
              <a:t>Click to edit Master title style</a:t>
            </a:r>
            <a:endParaRPr lang="en-AU"/>
          </a:p>
        </p:txBody>
      </p:sp>
      <p:sp>
        <p:nvSpPr>
          <p:cNvPr id="3" name="Subtitle 2"/>
          <p:cNvSpPr>
            <a:spLocks noGrp="1"/>
          </p:cNvSpPr>
          <p:nvPr>
            <p:ph type="subTitle" idx="1"/>
          </p:nvPr>
        </p:nvSpPr>
        <p:spPr>
          <a:xfrm>
            <a:off x="2245831" y="3789040"/>
            <a:ext cx="4319376" cy="151104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smtClean="0"/>
              <a:t>Click to edit Master subtitle style</a:t>
            </a:r>
            <a:endParaRPr lang="en-AU"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791" y="3789040"/>
            <a:ext cx="1511040" cy="1511040"/>
          </a:xfrm>
          <a:prstGeom prst="rect">
            <a:avLst/>
          </a:prstGeom>
        </p:spPr>
      </p:pic>
    </p:spTree>
    <p:extLst>
      <p:ext uri="{BB962C8B-B14F-4D97-AF65-F5344CB8AC3E}">
        <p14:creationId xmlns:p14="http://schemas.microsoft.com/office/powerpoint/2010/main" val="2176394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A07C46-ECBB-47C1-83AE-4E77B70C13C3}" type="datetimeFigureOut">
              <a:rPr lang="en-AU" smtClean="0"/>
              <a:t>30/08/2011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2C727-671E-409A-BADC-F4C3382B9C2E}" type="slidenum">
              <a:rPr lang="en-AU" smtClean="0"/>
              <a:t>‹#›</a:t>
            </a:fld>
            <a:endParaRPr lang="en-AU"/>
          </a:p>
        </p:txBody>
      </p:sp>
    </p:spTree>
    <p:extLst>
      <p:ext uri="{BB962C8B-B14F-4D97-AF65-F5344CB8AC3E}">
        <p14:creationId xmlns:p14="http://schemas.microsoft.com/office/powerpoint/2010/main" val="231973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A07C46-ECBB-47C1-83AE-4E77B70C13C3}" type="datetimeFigureOut">
              <a:rPr lang="en-AU" smtClean="0"/>
              <a:t>30/08/2011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2C727-671E-409A-BADC-F4C3382B9C2E}" type="slidenum">
              <a:rPr lang="en-AU" smtClean="0"/>
              <a:t>‹#›</a:t>
            </a:fld>
            <a:endParaRPr lang="en-AU"/>
          </a:p>
        </p:txBody>
      </p:sp>
    </p:spTree>
    <p:extLst>
      <p:ext uri="{BB962C8B-B14F-4D97-AF65-F5344CB8AC3E}">
        <p14:creationId xmlns:p14="http://schemas.microsoft.com/office/powerpoint/2010/main" val="177292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3" descr="J:\Social Policy\05. NSPSR Essentials Kit\5.11 Abstract images\1255985_49751784.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628" b="29164"/>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60" y="88528"/>
            <a:ext cx="7632848" cy="748184"/>
          </a:xfrm>
        </p:spPr>
        <p:txBody>
          <a:bodyPr/>
          <a:lstStyle>
            <a:lvl1pPr algn="l">
              <a:defRPr>
                <a:solidFill>
                  <a:schemeClr val="accent1"/>
                </a:solidFill>
              </a:defRPr>
            </a:lvl1pPr>
          </a:lstStyle>
          <a:p>
            <a:r>
              <a:rPr lang="en-US" smtClean="0"/>
              <a:t>Click to edit Master title style</a:t>
            </a:r>
            <a:endParaRPr lang="en-AU"/>
          </a:p>
        </p:txBody>
      </p:sp>
      <p:sp>
        <p:nvSpPr>
          <p:cNvPr id="3" name="Content Placeholder 2"/>
          <p:cNvSpPr>
            <a:spLocks noGrp="1"/>
          </p:cNvSpPr>
          <p:nvPr>
            <p:ph idx="1"/>
          </p:nvPr>
        </p:nvSpPr>
        <p:spPr>
          <a:xfrm>
            <a:off x="611560" y="980728"/>
            <a:ext cx="7632848" cy="52211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3912" y="6201872"/>
            <a:ext cx="539496" cy="539496"/>
          </a:xfrm>
          <a:prstGeom prst="rect">
            <a:avLst/>
          </a:prstGeom>
        </p:spPr>
      </p:pic>
      <p:sp>
        <p:nvSpPr>
          <p:cNvPr id="10" name="TextBox 9"/>
          <p:cNvSpPr txBox="1"/>
          <p:nvPr userDrawn="1"/>
        </p:nvSpPr>
        <p:spPr>
          <a:xfrm>
            <a:off x="0" y="6560783"/>
            <a:ext cx="576064" cy="276999"/>
          </a:xfrm>
          <a:prstGeom prst="rect">
            <a:avLst/>
          </a:prstGeom>
          <a:noFill/>
        </p:spPr>
        <p:txBody>
          <a:bodyPr wrap="square" rtlCol="0">
            <a:spAutoFit/>
          </a:bodyPr>
          <a:lstStyle/>
          <a:p>
            <a:pPr algn="l"/>
            <a:fld id="{15A78180-3576-4B96-BF06-E781B7E132E4}" type="slidenum">
              <a:rPr lang="en-AU" sz="1200" smtClean="0">
                <a:solidFill>
                  <a:schemeClr val="accent1">
                    <a:lumMod val="20000"/>
                    <a:lumOff val="80000"/>
                  </a:schemeClr>
                </a:solidFill>
              </a:rPr>
              <a:pPr algn="l"/>
              <a:t>‹#›</a:t>
            </a:fld>
            <a:endParaRPr lang="en-AU" sz="1200" dirty="0">
              <a:solidFill>
                <a:schemeClr val="accent1">
                  <a:lumMod val="20000"/>
                  <a:lumOff val="80000"/>
                </a:schemeClr>
              </a:solidFill>
            </a:endParaRPr>
          </a:p>
        </p:txBody>
      </p:sp>
      <p:sp>
        <p:nvSpPr>
          <p:cNvPr id="11" name="TextBox 10"/>
          <p:cNvSpPr txBox="1"/>
          <p:nvPr userDrawn="1"/>
        </p:nvSpPr>
        <p:spPr>
          <a:xfrm rot="16200000">
            <a:off x="-2952354" y="2967044"/>
            <a:ext cx="6208049"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spc="300" dirty="0" smtClean="0">
                <a:solidFill>
                  <a:schemeClr val="bg1"/>
                </a:solidFill>
              </a:rPr>
              <a:t>Assessments Of ‘Appropriateness’ In Evaluations</a:t>
            </a:r>
          </a:p>
        </p:txBody>
      </p:sp>
    </p:spTree>
    <p:extLst>
      <p:ext uri="{BB962C8B-B14F-4D97-AF65-F5344CB8AC3E}">
        <p14:creationId xmlns:p14="http://schemas.microsoft.com/office/powerpoint/2010/main" val="2798511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D2C727-671E-409A-BADC-F4C3382B9C2E}" type="slidenum">
              <a:rPr lang="en-AU" smtClean="0"/>
              <a:t>‹#›</a:t>
            </a:fld>
            <a:endParaRPr lang="en-AU"/>
          </a:p>
        </p:txBody>
      </p:sp>
    </p:spTree>
    <p:extLst>
      <p:ext uri="{BB962C8B-B14F-4D97-AF65-F5344CB8AC3E}">
        <p14:creationId xmlns:p14="http://schemas.microsoft.com/office/powerpoint/2010/main" val="310318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D2C727-671E-409A-BADC-F4C3382B9C2E}" type="slidenum">
              <a:rPr lang="en-AU" smtClean="0"/>
              <a:t>‹#›</a:t>
            </a:fld>
            <a:endParaRPr lang="en-AU"/>
          </a:p>
        </p:txBody>
      </p:sp>
    </p:spTree>
    <p:extLst>
      <p:ext uri="{BB962C8B-B14F-4D97-AF65-F5344CB8AC3E}">
        <p14:creationId xmlns:p14="http://schemas.microsoft.com/office/powerpoint/2010/main" val="147434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ED2C727-671E-409A-BADC-F4C3382B9C2E}" type="slidenum">
              <a:rPr lang="en-AU" smtClean="0"/>
              <a:t>‹#›</a:t>
            </a:fld>
            <a:endParaRPr lang="en-AU"/>
          </a:p>
        </p:txBody>
      </p:sp>
    </p:spTree>
    <p:extLst>
      <p:ext uri="{BB962C8B-B14F-4D97-AF65-F5344CB8AC3E}">
        <p14:creationId xmlns:p14="http://schemas.microsoft.com/office/powerpoint/2010/main" val="292966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1A07C46-ECBB-47C1-83AE-4E77B70C13C3}" type="datetimeFigureOut">
              <a:rPr lang="en-AU" smtClean="0"/>
              <a:t>30/08/2011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D2C727-671E-409A-BADC-F4C3382B9C2E}" type="slidenum">
              <a:rPr lang="en-AU" smtClean="0"/>
              <a:t>‹#›</a:t>
            </a:fld>
            <a:endParaRPr lang="en-AU"/>
          </a:p>
        </p:txBody>
      </p:sp>
    </p:spTree>
    <p:extLst>
      <p:ext uri="{BB962C8B-B14F-4D97-AF65-F5344CB8AC3E}">
        <p14:creationId xmlns:p14="http://schemas.microsoft.com/office/powerpoint/2010/main" val="385722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1A07C46-ECBB-47C1-83AE-4E77B70C13C3}" type="datetimeFigureOut">
              <a:rPr lang="en-AU" smtClean="0"/>
              <a:t>30/08/2011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ED2C727-671E-409A-BADC-F4C3382B9C2E}" type="slidenum">
              <a:rPr lang="en-AU" smtClean="0"/>
              <a:t>‹#›</a:t>
            </a:fld>
            <a:endParaRPr lang="en-AU"/>
          </a:p>
        </p:txBody>
      </p:sp>
    </p:spTree>
    <p:extLst>
      <p:ext uri="{BB962C8B-B14F-4D97-AF65-F5344CB8AC3E}">
        <p14:creationId xmlns:p14="http://schemas.microsoft.com/office/powerpoint/2010/main" val="131008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A07C46-ECBB-47C1-83AE-4E77B70C13C3}" type="datetimeFigureOut">
              <a:rPr lang="en-AU" smtClean="0"/>
              <a:t>30/08/2011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D2C727-671E-409A-BADC-F4C3382B9C2E}" type="slidenum">
              <a:rPr lang="en-AU" smtClean="0"/>
              <a:t>‹#›</a:t>
            </a:fld>
            <a:endParaRPr lang="en-AU"/>
          </a:p>
        </p:txBody>
      </p:sp>
    </p:spTree>
    <p:extLst>
      <p:ext uri="{BB962C8B-B14F-4D97-AF65-F5344CB8AC3E}">
        <p14:creationId xmlns:p14="http://schemas.microsoft.com/office/powerpoint/2010/main" val="198165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A07C46-ECBB-47C1-83AE-4E77B70C13C3}" type="datetimeFigureOut">
              <a:rPr lang="en-AU" smtClean="0"/>
              <a:t>30/08/2011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D2C727-671E-409A-BADC-F4C3382B9C2E}" type="slidenum">
              <a:rPr lang="en-AU" smtClean="0"/>
              <a:t>‹#›</a:t>
            </a:fld>
            <a:endParaRPr lang="en-AU"/>
          </a:p>
        </p:txBody>
      </p:sp>
    </p:spTree>
    <p:extLst>
      <p:ext uri="{BB962C8B-B14F-4D97-AF65-F5344CB8AC3E}">
        <p14:creationId xmlns:p14="http://schemas.microsoft.com/office/powerpoint/2010/main" val="395105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4168" y="16520"/>
            <a:ext cx="3059832" cy="1196752"/>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0" y="1268760"/>
            <a:ext cx="6876256"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2C727-671E-409A-BADC-F4C3382B9C2E}" type="slidenum">
              <a:rPr lang="en-AU" smtClean="0"/>
              <a:t>‹#›</a:t>
            </a:fld>
            <a:endParaRPr lang="en-AU"/>
          </a:p>
        </p:txBody>
      </p:sp>
    </p:spTree>
    <p:extLst>
      <p:ext uri="{BB962C8B-B14F-4D97-AF65-F5344CB8AC3E}">
        <p14:creationId xmlns:p14="http://schemas.microsoft.com/office/powerpoint/2010/main" val="2630649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spcBef>
          <a:spcPct val="0"/>
        </a:spcBef>
        <a:buNone/>
        <a:defRPr sz="2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791" y="476672"/>
            <a:ext cx="5830416" cy="1470025"/>
          </a:xfrm>
        </p:spPr>
        <p:txBody>
          <a:bodyPr>
            <a:normAutofit/>
          </a:bodyPr>
          <a:lstStyle/>
          <a:p>
            <a:pPr algn="l"/>
            <a:r>
              <a:rPr lang="en-AU" sz="3200" dirty="0" smtClean="0"/>
              <a:t>Why It’s Important To Know We’re Doing The Right Thing…</a:t>
            </a:r>
            <a:endParaRPr lang="en-AU" sz="3200" dirty="0"/>
          </a:p>
        </p:txBody>
      </p:sp>
      <p:sp>
        <p:nvSpPr>
          <p:cNvPr id="3" name="Subtitle 2"/>
          <p:cNvSpPr>
            <a:spLocks noGrp="1"/>
          </p:cNvSpPr>
          <p:nvPr>
            <p:ph type="subTitle" idx="1"/>
          </p:nvPr>
        </p:nvSpPr>
        <p:spPr/>
        <p:txBody>
          <a:bodyPr>
            <a:normAutofit/>
          </a:bodyPr>
          <a:lstStyle/>
          <a:p>
            <a:r>
              <a:rPr lang="en-AU" sz="2100" dirty="0" smtClean="0"/>
              <a:t>Presented by Dr Roberta Ryan and Dr Ania Wilczynski</a:t>
            </a:r>
          </a:p>
          <a:p>
            <a:endParaRPr lang="en-AU" sz="1900" dirty="0" smtClean="0"/>
          </a:p>
          <a:p>
            <a:r>
              <a:rPr lang="en-AU" sz="1900" dirty="0" smtClean="0"/>
              <a:t>August 2011</a:t>
            </a:r>
            <a:endParaRPr lang="en-AU" sz="1900" dirty="0"/>
          </a:p>
        </p:txBody>
      </p:sp>
      <p:sp>
        <p:nvSpPr>
          <p:cNvPr id="4" name="Rectangle 3"/>
          <p:cNvSpPr/>
          <p:nvPr/>
        </p:nvSpPr>
        <p:spPr>
          <a:xfrm>
            <a:off x="734791" y="2060848"/>
            <a:ext cx="4572000" cy="830997"/>
          </a:xfrm>
          <a:prstGeom prst="rect">
            <a:avLst/>
          </a:prstGeom>
        </p:spPr>
        <p:txBody>
          <a:bodyPr>
            <a:spAutoFit/>
          </a:bodyPr>
          <a:lstStyle/>
          <a:p>
            <a:r>
              <a:rPr lang="en-AU" sz="2400" dirty="0">
                <a:solidFill>
                  <a:schemeClr val="tx1">
                    <a:lumMod val="50000"/>
                    <a:lumOff val="50000"/>
                  </a:schemeClr>
                </a:solidFill>
              </a:rPr>
              <a:t>Assessments Of ‘Appropriateness’ In Evaluations</a:t>
            </a:r>
          </a:p>
        </p:txBody>
      </p:sp>
    </p:spTree>
    <p:extLst>
      <p:ext uri="{BB962C8B-B14F-4D97-AF65-F5344CB8AC3E}">
        <p14:creationId xmlns:p14="http://schemas.microsoft.com/office/powerpoint/2010/main" val="4020130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Example 1 – D&amp;A education</a:t>
            </a:r>
            <a:endParaRPr lang="en-AU" dirty="0"/>
          </a:p>
        </p:txBody>
      </p:sp>
      <p:sp>
        <p:nvSpPr>
          <p:cNvPr id="3" name="Content Placeholder 2"/>
          <p:cNvSpPr>
            <a:spLocks noGrp="1"/>
          </p:cNvSpPr>
          <p:nvPr>
            <p:ph idx="1"/>
          </p:nvPr>
        </p:nvSpPr>
        <p:spPr/>
        <p:txBody>
          <a:bodyPr/>
          <a:lstStyle/>
          <a:p>
            <a:pPr marL="0" indent="0">
              <a:buNone/>
            </a:pPr>
            <a:r>
              <a:rPr lang="en-AU" dirty="0" smtClean="0"/>
              <a:t>The </a:t>
            </a:r>
            <a:r>
              <a:rPr lang="en-AU" dirty="0"/>
              <a:t>program is: </a:t>
            </a:r>
          </a:p>
          <a:p>
            <a:pPr lvl="0"/>
            <a:r>
              <a:rPr lang="en-AU" dirty="0"/>
              <a:t>A large Australian Government initiative</a:t>
            </a:r>
          </a:p>
          <a:p>
            <a:pPr lvl="0"/>
            <a:r>
              <a:rPr lang="en-AU" dirty="0" smtClean="0"/>
              <a:t>Aimed at </a:t>
            </a:r>
            <a:r>
              <a:rPr lang="en-AU" dirty="0"/>
              <a:t>reducing substance abuse amongst young people</a:t>
            </a:r>
          </a:p>
          <a:p>
            <a:pPr lvl="0"/>
            <a:r>
              <a:rPr lang="en-AU" dirty="0" smtClean="0"/>
              <a:t>Operated and </a:t>
            </a:r>
            <a:r>
              <a:rPr lang="en-AU" dirty="0"/>
              <a:t>managed by a research organisation, who leads a consortium of partner agencies</a:t>
            </a:r>
          </a:p>
          <a:p>
            <a:pPr lvl="0"/>
            <a:r>
              <a:rPr lang="en-AU" dirty="0" smtClean="0"/>
              <a:t>Activities include</a:t>
            </a:r>
            <a:r>
              <a:rPr lang="en-AU" dirty="0"/>
              <a:t>: </a:t>
            </a:r>
          </a:p>
          <a:p>
            <a:pPr lvl="1">
              <a:buFont typeface="Calibri" pitchFamily="34" charset="0"/>
              <a:buChar char="―"/>
            </a:pPr>
            <a:r>
              <a:rPr lang="en-AU" dirty="0"/>
              <a:t>research and clinical </a:t>
            </a:r>
            <a:r>
              <a:rPr lang="en-AU" dirty="0" smtClean="0"/>
              <a:t>activities</a:t>
            </a:r>
          </a:p>
          <a:p>
            <a:pPr lvl="1">
              <a:buFont typeface="Calibri" pitchFamily="34" charset="0"/>
              <a:buChar char="―"/>
            </a:pPr>
            <a:r>
              <a:rPr lang="en-AU" dirty="0" smtClean="0"/>
              <a:t>workforce development</a:t>
            </a:r>
          </a:p>
          <a:p>
            <a:pPr lvl="1">
              <a:buFont typeface="Calibri" pitchFamily="34" charset="0"/>
              <a:buChar char="―"/>
            </a:pPr>
            <a:r>
              <a:rPr lang="en-AU" dirty="0" smtClean="0"/>
              <a:t>service delivery</a:t>
            </a:r>
          </a:p>
          <a:p>
            <a:pPr lvl="1">
              <a:buFont typeface="Calibri" pitchFamily="34" charset="0"/>
              <a:buChar char="―"/>
            </a:pPr>
            <a:r>
              <a:rPr lang="en-AU" dirty="0" smtClean="0"/>
              <a:t>social </a:t>
            </a:r>
            <a:r>
              <a:rPr lang="en-AU" dirty="0"/>
              <a:t>marketing and resource development </a:t>
            </a:r>
          </a:p>
          <a:p>
            <a:endParaRPr lang="en-AU" dirty="0"/>
          </a:p>
        </p:txBody>
      </p:sp>
    </p:spTree>
    <p:extLst>
      <p:ext uri="{BB962C8B-B14F-4D97-AF65-F5344CB8AC3E}">
        <p14:creationId xmlns:p14="http://schemas.microsoft.com/office/powerpoint/2010/main" val="3673645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Issues with program’s appropriateness </a:t>
            </a:r>
            <a:r>
              <a:rPr lang="en-AU" dirty="0" smtClean="0"/>
              <a:t> </a:t>
            </a:r>
            <a:endParaRPr lang="en-AU" dirty="0"/>
          </a:p>
        </p:txBody>
      </p:sp>
      <p:sp>
        <p:nvSpPr>
          <p:cNvPr id="4" name="Content Placeholder 3"/>
          <p:cNvSpPr>
            <a:spLocks noGrp="1"/>
          </p:cNvSpPr>
          <p:nvPr>
            <p:ph idx="1"/>
          </p:nvPr>
        </p:nvSpPr>
        <p:spPr/>
        <p:txBody>
          <a:bodyPr/>
          <a:lstStyle/>
          <a:p>
            <a:r>
              <a:rPr lang="en-AU" dirty="0" smtClean="0"/>
              <a:t>A mismatch </a:t>
            </a:r>
            <a:r>
              <a:rPr lang="en-AU" dirty="0"/>
              <a:t>between the expertise of the funded organisation and the needs the program aims to address</a:t>
            </a:r>
          </a:p>
          <a:p>
            <a:r>
              <a:rPr lang="en-AU" dirty="0" smtClean="0"/>
              <a:t>Harm minimisation </a:t>
            </a:r>
            <a:r>
              <a:rPr lang="en-AU" dirty="0"/>
              <a:t>– a politically sensitive approach </a:t>
            </a:r>
          </a:p>
          <a:p>
            <a:r>
              <a:rPr lang="en-AU" dirty="0" smtClean="0"/>
              <a:t>Assumptions made </a:t>
            </a:r>
            <a:r>
              <a:rPr lang="en-AU" dirty="0"/>
              <a:t>about what young people want</a:t>
            </a:r>
          </a:p>
          <a:p>
            <a:r>
              <a:rPr lang="en-AU" dirty="0" smtClean="0"/>
              <a:t>Getting bang </a:t>
            </a:r>
            <a:r>
              <a:rPr lang="en-AU" dirty="0"/>
              <a:t>for your buck (quantum of activity </a:t>
            </a:r>
            <a:r>
              <a:rPr lang="en-AU" dirty="0" err="1"/>
              <a:t>vs</a:t>
            </a:r>
            <a:r>
              <a:rPr lang="en-AU" dirty="0"/>
              <a:t> outcomes achieved)</a:t>
            </a:r>
          </a:p>
          <a:p>
            <a:endParaRPr lang="en-AU" dirty="0"/>
          </a:p>
        </p:txBody>
      </p:sp>
    </p:spTree>
    <p:extLst>
      <p:ext uri="{BB962C8B-B14F-4D97-AF65-F5344CB8AC3E}">
        <p14:creationId xmlns:p14="http://schemas.microsoft.com/office/powerpoint/2010/main" val="2657199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Example 2 – D&amp;A education</a:t>
            </a:r>
            <a:endParaRPr lang="en-AU" dirty="0"/>
          </a:p>
        </p:txBody>
      </p:sp>
      <p:sp>
        <p:nvSpPr>
          <p:cNvPr id="3" name="Content Placeholder 2"/>
          <p:cNvSpPr>
            <a:spLocks noGrp="1"/>
          </p:cNvSpPr>
          <p:nvPr>
            <p:ph idx="1"/>
          </p:nvPr>
        </p:nvSpPr>
        <p:spPr/>
        <p:txBody>
          <a:bodyPr/>
          <a:lstStyle/>
          <a:p>
            <a:pPr marL="0" indent="0">
              <a:buNone/>
            </a:pPr>
            <a:r>
              <a:rPr lang="en-AU" dirty="0"/>
              <a:t>The program:</a:t>
            </a:r>
          </a:p>
          <a:p>
            <a:pPr lvl="0"/>
            <a:r>
              <a:rPr lang="en-AU" dirty="0"/>
              <a:t>is a drug and alcohol education program </a:t>
            </a:r>
          </a:p>
          <a:p>
            <a:pPr lvl="0"/>
            <a:r>
              <a:rPr lang="en-AU" dirty="0"/>
              <a:t>is targeted at young people</a:t>
            </a:r>
          </a:p>
          <a:p>
            <a:pPr lvl="0"/>
            <a:r>
              <a:rPr lang="en-AU" dirty="0"/>
              <a:t>involves a cross-disciplinary arts competition </a:t>
            </a:r>
          </a:p>
          <a:p>
            <a:pPr lvl="0"/>
            <a:r>
              <a:rPr lang="en-AU" dirty="0"/>
              <a:t>is a government initiative delivered in partnership with a media organisation </a:t>
            </a:r>
          </a:p>
          <a:p>
            <a:pPr lvl="0"/>
            <a:r>
              <a:rPr lang="en-AU" dirty="0"/>
              <a:t>has been in operation for many years </a:t>
            </a:r>
          </a:p>
          <a:p>
            <a:endParaRPr lang="en-AU" dirty="0"/>
          </a:p>
        </p:txBody>
      </p:sp>
    </p:spTree>
    <p:extLst>
      <p:ext uri="{BB962C8B-B14F-4D97-AF65-F5344CB8AC3E}">
        <p14:creationId xmlns:p14="http://schemas.microsoft.com/office/powerpoint/2010/main" val="1170256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Issues with program’s </a:t>
            </a:r>
            <a:r>
              <a:rPr lang="en-AU" dirty="0" smtClean="0"/>
              <a:t>appropriateness</a:t>
            </a:r>
            <a:endParaRPr lang="en-AU" dirty="0"/>
          </a:p>
        </p:txBody>
      </p:sp>
      <p:sp>
        <p:nvSpPr>
          <p:cNvPr id="3" name="Content Placeholder 2"/>
          <p:cNvSpPr>
            <a:spLocks noGrp="1"/>
          </p:cNvSpPr>
          <p:nvPr>
            <p:ph idx="1"/>
          </p:nvPr>
        </p:nvSpPr>
        <p:spPr/>
        <p:txBody>
          <a:bodyPr/>
          <a:lstStyle/>
          <a:p>
            <a:pPr lvl="0"/>
            <a:r>
              <a:rPr lang="en-AU" dirty="0" smtClean="0"/>
              <a:t>The expansion </a:t>
            </a:r>
            <a:r>
              <a:rPr lang="en-AU" dirty="0"/>
              <a:t>of program scope over </a:t>
            </a:r>
            <a:r>
              <a:rPr lang="en-AU" dirty="0" smtClean="0"/>
              <a:t>time</a:t>
            </a:r>
          </a:p>
          <a:p>
            <a:pPr lvl="0"/>
            <a:r>
              <a:rPr lang="en-AU" dirty="0" smtClean="0"/>
              <a:t>A lack </a:t>
            </a:r>
            <a:r>
              <a:rPr lang="en-AU" dirty="0"/>
              <a:t>of drug and alcohol expertise </a:t>
            </a:r>
            <a:endParaRPr lang="en-AU" dirty="0" smtClean="0"/>
          </a:p>
          <a:p>
            <a:pPr lvl="0"/>
            <a:r>
              <a:rPr lang="en-AU" dirty="0" smtClean="0"/>
              <a:t>Sending the </a:t>
            </a:r>
            <a:r>
              <a:rPr lang="en-AU" dirty="0"/>
              <a:t>right </a:t>
            </a:r>
            <a:r>
              <a:rPr lang="en-AU" dirty="0" smtClean="0"/>
              <a:t>(any?) message </a:t>
            </a:r>
          </a:p>
          <a:p>
            <a:pPr lvl="0"/>
            <a:r>
              <a:rPr lang="en-AU" dirty="0" smtClean="0"/>
              <a:t>Assumptions about what young people want</a:t>
            </a:r>
            <a:endParaRPr lang="en-AU" dirty="0"/>
          </a:p>
          <a:p>
            <a:endParaRPr lang="en-AU" dirty="0"/>
          </a:p>
        </p:txBody>
      </p:sp>
    </p:spTree>
    <p:extLst>
      <p:ext uri="{BB962C8B-B14F-4D97-AF65-F5344CB8AC3E}">
        <p14:creationId xmlns:p14="http://schemas.microsoft.com/office/powerpoint/2010/main" val="345068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Example 3: youth D&amp;A program</a:t>
            </a:r>
            <a:endParaRPr lang="en-AU" dirty="0"/>
          </a:p>
        </p:txBody>
      </p:sp>
      <p:sp>
        <p:nvSpPr>
          <p:cNvPr id="3" name="Content Placeholder 2"/>
          <p:cNvSpPr>
            <a:spLocks noGrp="1"/>
          </p:cNvSpPr>
          <p:nvPr>
            <p:ph idx="1"/>
          </p:nvPr>
        </p:nvSpPr>
        <p:spPr/>
        <p:txBody>
          <a:bodyPr/>
          <a:lstStyle/>
          <a:p>
            <a:pPr lvl="0"/>
            <a:r>
              <a:rPr lang="en-AU" dirty="0" smtClean="0"/>
              <a:t>An Australian </a:t>
            </a:r>
            <a:r>
              <a:rPr lang="en-AU" dirty="0"/>
              <a:t>Government initiative</a:t>
            </a:r>
          </a:p>
          <a:p>
            <a:pPr lvl="0"/>
            <a:r>
              <a:rPr lang="en-AU" dirty="0" smtClean="0"/>
              <a:t>Aimed at </a:t>
            </a:r>
            <a:r>
              <a:rPr lang="en-AU" dirty="0"/>
              <a:t>reducing </a:t>
            </a:r>
            <a:r>
              <a:rPr lang="en-AU" dirty="0" smtClean="0"/>
              <a:t>specific forms of substance </a:t>
            </a:r>
            <a:r>
              <a:rPr lang="en-AU" dirty="0"/>
              <a:t>abuse amongst young </a:t>
            </a:r>
            <a:r>
              <a:rPr lang="en-AU" dirty="0" smtClean="0"/>
              <a:t>people, including Indigenous</a:t>
            </a:r>
          </a:p>
          <a:p>
            <a:r>
              <a:rPr lang="en-AU" dirty="0" smtClean="0"/>
              <a:t>Funded a large number/diverse range of youth programs (grant based)</a:t>
            </a:r>
          </a:p>
          <a:p>
            <a:r>
              <a:rPr lang="en-AU" dirty="0" smtClean="0"/>
              <a:t>Evidence base suggests holistic approach preferable</a:t>
            </a:r>
          </a:p>
          <a:p>
            <a:r>
              <a:rPr lang="en-AU" dirty="0" smtClean="0"/>
              <a:t>Appropriateness not evaluated, but questionable link with intended outcomes</a:t>
            </a:r>
          </a:p>
          <a:p>
            <a:r>
              <a:rPr lang="en-AU" dirty="0" smtClean="0"/>
              <a:t>Therefore </a:t>
            </a:r>
            <a:r>
              <a:rPr lang="en-AU" i="1" dirty="0" smtClean="0"/>
              <a:t>could</a:t>
            </a:r>
            <a:r>
              <a:rPr lang="en-AU" dirty="0" smtClean="0"/>
              <a:t> have been funded under e.g. mental health, criminal justice, family services</a:t>
            </a:r>
          </a:p>
          <a:p>
            <a:endParaRPr lang="en-AU" dirty="0" smtClean="0"/>
          </a:p>
          <a:p>
            <a:endParaRPr lang="en-AU" dirty="0"/>
          </a:p>
        </p:txBody>
      </p:sp>
    </p:spTree>
    <p:extLst>
      <p:ext uri="{BB962C8B-B14F-4D97-AF65-F5344CB8AC3E}">
        <p14:creationId xmlns:p14="http://schemas.microsoft.com/office/powerpoint/2010/main" val="195733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Example 4 - prevention programs - sustainability</a:t>
            </a:r>
            <a:endParaRPr lang="en-AU" dirty="0"/>
          </a:p>
        </p:txBody>
      </p:sp>
      <p:sp>
        <p:nvSpPr>
          <p:cNvPr id="3" name="Content Placeholder 2"/>
          <p:cNvSpPr>
            <a:spLocks noGrp="1"/>
          </p:cNvSpPr>
          <p:nvPr>
            <p:ph idx="1"/>
          </p:nvPr>
        </p:nvSpPr>
        <p:spPr/>
        <p:txBody>
          <a:bodyPr/>
          <a:lstStyle/>
          <a:p>
            <a:r>
              <a:rPr lang="en-AU" dirty="0" smtClean="0"/>
              <a:t>Evaluations and meta evaluations of prevention programs</a:t>
            </a:r>
          </a:p>
          <a:p>
            <a:r>
              <a:rPr lang="en-AU" dirty="0" smtClean="0"/>
              <a:t>Widespread use of program logic</a:t>
            </a:r>
          </a:p>
          <a:p>
            <a:r>
              <a:rPr lang="en-AU" dirty="0" smtClean="0"/>
              <a:t>Base line measures set</a:t>
            </a:r>
          </a:p>
          <a:p>
            <a:r>
              <a:rPr lang="en-AU" dirty="0" smtClean="0"/>
              <a:t>Needs identified</a:t>
            </a:r>
          </a:p>
          <a:p>
            <a:r>
              <a:rPr lang="en-AU" dirty="0" smtClean="0"/>
              <a:t>Activities run</a:t>
            </a:r>
          </a:p>
          <a:p>
            <a:r>
              <a:rPr lang="en-AU" dirty="0" smtClean="0"/>
              <a:t>Evaluation outcomes</a:t>
            </a:r>
            <a:endParaRPr lang="en-AU" dirty="0"/>
          </a:p>
        </p:txBody>
      </p:sp>
    </p:spTree>
    <p:extLst>
      <p:ext uri="{BB962C8B-B14F-4D97-AF65-F5344CB8AC3E}">
        <p14:creationId xmlns:p14="http://schemas.microsoft.com/office/powerpoint/2010/main" val="52931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Example 4: prevention programs – sustainability</a:t>
            </a:r>
            <a:endParaRPr lang="en-AU" dirty="0"/>
          </a:p>
        </p:txBody>
      </p:sp>
      <p:sp>
        <p:nvSpPr>
          <p:cNvPr id="3" name="Content Placeholder 2"/>
          <p:cNvSpPr>
            <a:spLocks noGrp="1"/>
          </p:cNvSpPr>
          <p:nvPr>
            <p:ph idx="1"/>
          </p:nvPr>
        </p:nvSpPr>
        <p:spPr/>
        <p:txBody>
          <a:bodyPr/>
          <a:lstStyle/>
          <a:p>
            <a:r>
              <a:rPr lang="en-AU" dirty="0" smtClean="0"/>
              <a:t>Not clear link between need and activities</a:t>
            </a:r>
          </a:p>
          <a:p>
            <a:r>
              <a:rPr lang="en-AU" dirty="0" smtClean="0"/>
              <a:t>Use of captive audience  for delivery</a:t>
            </a:r>
          </a:p>
          <a:p>
            <a:r>
              <a:rPr lang="en-AU" dirty="0" smtClean="0"/>
              <a:t>Limited evidence to support processes used</a:t>
            </a:r>
          </a:p>
          <a:p>
            <a:r>
              <a:rPr lang="en-AU" dirty="0" smtClean="0"/>
              <a:t>Problems with critical mass</a:t>
            </a:r>
          </a:p>
          <a:p>
            <a:r>
              <a:rPr lang="en-AU" dirty="0" smtClean="0"/>
              <a:t>Attribution very difficult</a:t>
            </a:r>
          </a:p>
          <a:p>
            <a:endParaRPr lang="en-AU" dirty="0" smtClean="0"/>
          </a:p>
          <a:p>
            <a:endParaRPr lang="en-AU" dirty="0" smtClean="0"/>
          </a:p>
          <a:p>
            <a:endParaRPr lang="en-AU" dirty="0"/>
          </a:p>
        </p:txBody>
      </p:sp>
    </p:spTree>
    <p:extLst>
      <p:ext uri="{BB962C8B-B14F-4D97-AF65-F5344CB8AC3E}">
        <p14:creationId xmlns:p14="http://schemas.microsoft.com/office/powerpoint/2010/main" val="2227445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Example 5: child protection</a:t>
            </a:r>
            <a:endParaRPr lang="en-AU" dirty="0"/>
          </a:p>
        </p:txBody>
      </p:sp>
      <p:sp>
        <p:nvSpPr>
          <p:cNvPr id="3" name="Content Placeholder 2"/>
          <p:cNvSpPr>
            <a:spLocks noGrp="1"/>
          </p:cNvSpPr>
          <p:nvPr>
            <p:ph idx="1"/>
          </p:nvPr>
        </p:nvSpPr>
        <p:spPr/>
        <p:txBody>
          <a:bodyPr/>
          <a:lstStyle/>
          <a:p>
            <a:r>
              <a:rPr lang="en-AU" dirty="0" smtClean="0"/>
              <a:t>Cross jurisdictional</a:t>
            </a:r>
          </a:p>
          <a:p>
            <a:r>
              <a:rPr lang="en-AU" dirty="0" smtClean="0"/>
              <a:t>Capture of significant existing programs under ‘new’ policy and delivery focus</a:t>
            </a:r>
          </a:p>
          <a:p>
            <a:r>
              <a:rPr lang="en-AU" dirty="0" smtClean="0"/>
              <a:t>Concern with </a:t>
            </a:r>
            <a:r>
              <a:rPr lang="en-AU" dirty="0"/>
              <a:t>appropriateness question – not ‘purpose designed</a:t>
            </a:r>
            <a:r>
              <a:rPr lang="en-AU" dirty="0" smtClean="0"/>
              <a:t>’</a:t>
            </a:r>
          </a:p>
          <a:p>
            <a:r>
              <a:rPr lang="en-AU" dirty="0" smtClean="0"/>
              <a:t>Focus on the most disadvantaged</a:t>
            </a:r>
          </a:p>
          <a:p>
            <a:r>
              <a:rPr lang="en-AU" dirty="0" smtClean="0"/>
              <a:t>Small numbers </a:t>
            </a:r>
            <a:r>
              <a:rPr lang="en-AU" dirty="0"/>
              <a:t>of families – multiple </a:t>
            </a:r>
            <a:r>
              <a:rPr lang="en-AU" dirty="0" smtClean="0"/>
              <a:t>interventions</a:t>
            </a:r>
          </a:p>
          <a:p>
            <a:r>
              <a:rPr lang="en-AU" dirty="0" smtClean="0"/>
              <a:t>Overlay of program logic after program design</a:t>
            </a:r>
          </a:p>
          <a:p>
            <a:r>
              <a:rPr lang="en-AU" dirty="0" smtClean="0"/>
              <a:t>Very high level outcomes – vast gap between activities and wellbeing of children</a:t>
            </a:r>
          </a:p>
          <a:p>
            <a:endParaRPr lang="en-AU" dirty="0"/>
          </a:p>
        </p:txBody>
      </p:sp>
    </p:spTree>
    <p:extLst>
      <p:ext uri="{BB962C8B-B14F-4D97-AF65-F5344CB8AC3E}">
        <p14:creationId xmlns:p14="http://schemas.microsoft.com/office/powerpoint/2010/main" val="2679470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Conclusions</a:t>
            </a:r>
            <a:endParaRPr lang="en-AU" dirty="0"/>
          </a:p>
        </p:txBody>
      </p:sp>
      <p:sp>
        <p:nvSpPr>
          <p:cNvPr id="3" name="Content Placeholder 2"/>
          <p:cNvSpPr>
            <a:spLocks noGrp="1"/>
          </p:cNvSpPr>
          <p:nvPr>
            <p:ph idx="1"/>
          </p:nvPr>
        </p:nvSpPr>
        <p:spPr/>
        <p:txBody>
          <a:bodyPr/>
          <a:lstStyle/>
          <a:p>
            <a:r>
              <a:rPr lang="en-AU" dirty="0" smtClean="0"/>
              <a:t>Appropriateness is often forgotten or resisted</a:t>
            </a:r>
            <a:endParaRPr lang="en-AU" dirty="0"/>
          </a:p>
          <a:p>
            <a:r>
              <a:rPr lang="en-AU" dirty="0" smtClean="0"/>
              <a:t>Can be the most important!</a:t>
            </a:r>
          </a:p>
          <a:p>
            <a:r>
              <a:rPr lang="en-AU" dirty="0" smtClean="0"/>
              <a:t>Can be at the intersection between political decisions and bureaucratic accountability</a:t>
            </a:r>
          </a:p>
          <a:p>
            <a:r>
              <a:rPr lang="en-AU" dirty="0" smtClean="0"/>
              <a:t>Desire for a </a:t>
            </a:r>
            <a:r>
              <a:rPr lang="en-AU" dirty="0"/>
              <a:t>holistic </a:t>
            </a:r>
            <a:r>
              <a:rPr lang="en-AU" dirty="0" smtClean="0"/>
              <a:t>approach can contribute to inappropriate activities</a:t>
            </a:r>
            <a:endParaRPr lang="en-AU" dirty="0"/>
          </a:p>
          <a:p>
            <a:endParaRPr lang="en-AU" dirty="0" smtClean="0"/>
          </a:p>
          <a:p>
            <a:endParaRPr lang="en-AU" dirty="0" smtClean="0"/>
          </a:p>
        </p:txBody>
      </p:sp>
    </p:spTree>
    <p:extLst>
      <p:ext uri="{BB962C8B-B14F-4D97-AF65-F5344CB8AC3E}">
        <p14:creationId xmlns:p14="http://schemas.microsoft.com/office/powerpoint/2010/main" val="92657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Conclusions – common dimensions</a:t>
            </a:r>
            <a:endParaRPr lang="en-AU" dirty="0"/>
          </a:p>
        </p:txBody>
      </p:sp>
      <p:sp>
        <p:nvSpPr>
          <p:cNvPr id="3" name="Content Placeholder 2"/>
          <p:cNvSpPr>
            <a:spLocks noGrp="1"/>
          </p:cNvSpPr>
          <p:nvPr>
            <p:ph idx="1"/>
          </p:nvPr>
        </p:nvSpPr>
        <p:spPr/>
        <p:txBody>
          <a:bodyPr/>
          <a:lstStyle/>
          <a:p>
            <a:r>
              <a:rPr lang="en-AU" dirty="0" smtClean="0"/>
              <a:t>Organisational  - dependence and expertise</a:t>
            </a:r>
          </a:p>
          <a:p>
            <a:r>
              <a:rPr lang="en-AU" dirty="0" smtClean="0"/>
              <a:t>Attribution – complexity and interdependence (especially where holistic approach desirable)</a:t>
            </a:r>
          </a:p>
          <a:p>
            <a:r>
              <a:rPr lang="en-AU" dirty="0"/>
              <a:t>Assumed </a:t>
            </a:r>
            <a:r>
              <a:rPr lang="en-AU" dirty="0" smtClean="0"/>
              <a:t>process</a:t>
            </a:r>
          </a:p>
          <a:p>
            <a:r>
              <a:rPr lang="en-AU" dirty="0" smtClean="0"/>
              <a:t>Spread too thin – too little to do too much</a:t>
            </a:r>
          </a:p>
          <a:p>
            <a:r>
              <a:rPr lang="en-AU" dirty="0" smtClean="0"/>
              <a:t>Critical mass of investment</a:t>
            </a:r>
          </a:p>
          <a:p>
            <a:r>
              <a:rPr lang="en-AU" dirty="0" smtClean="0"/>
              <a:t>Needs analysis and basic research</a:t>
            </a:r>
          </a:p>
          <a:p>
            <a:r>
              <a:rPr lang="en-AU" dirty="0" smtClean="0"/>
              <a:t>Evidence base may be either absent/partial, ignored, or used too broadly to influence program design</a:t>
            </a:r>
            <a:endParaRPr lang="en-AU" dirty="0"/>
          </a:p>
        </p:txBody>
      </p:sp>
    </p:spTree>
    <p:extLst>
      <p:ext uri="{BB962C8B-B14F-4D97-AF65-F5344CB8AC3E}">
        <p14:creationId xmlns:p14="http://schemas.microsoft.com/office/powerpoint/2010/main" val="237856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3200" dirty="0"/>
              <a:t>Where does appropriateness fit as part of </a:t>
            </a:r>
            <a:r>
              <a:rPr lang="en-AU" sz="3200" dirty="0" smtClean="0"/>
              <a:t>evaluation?</a:t>
            </a:r>
            <a:r>
              <a:rPr lang="en-AU" dirty="0"/>
              <a:t/>
            </a:r>
            <a:br>
              <a:rPr lang="en-AU" dirty="0"/>
            </a:br>
            <a:endParaRPr lang="en-AU" dirty="0"/>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408820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to do?</a:t>
            </a:r>
            <a:endParaRPr lang="en-AU" dirty="0"/>
          </a:p>
        </p:txBody>
      </p:sp>
      <p:sp>
        <p:nvSpPr>
          <p:cNvPr id="3" name="Content Placeholder 2"/>
          <p:cNvSpPr>
            <a:spLocks noGrp="1"/>
          </p:cNvSpPr>
          <p:nvPr>
            <p:ph idx="1"/>
          </p:nvPr>
        </p:nvSpPr>
        <p:spPr/>
        <p:txBody>
          <a:bodyPr/>
          <a:lstStyle/>
          <a:p>
            <a:r>
              <a:rPr lang="en-AU" dirty="0" smtClean="0"/>
              <a:t>Bring experts into the process</a:t>
            </a:r>
          </a:p>
          <a:p>
            <a:r>
              <a:rPr lang="en-AU" dirty="0"/>
              <a:t>Consider appropriateness when designing program and implementation, not </a:t>
            </a:r>
            <a:r>
              <a:rPr lang="en-AU" dirty="0" smtClean="0"/>
              <a:t>after</a:t>
            </a:r>
          </a:p>
          <a:p>
            <a:r>
              <a:rPr lang="en-AU" dirty="0" smtClean="0"/>
              <a:t>Interrogate process – what and who</a:t>
            </a:r>
          </a:p>
          <a:p>
            <a:r>
              <a:rPr lang="en-AU" dirty="0" smtClean="0"/>
              <a:t>Do preliminary needs analysis work</a:t>
            </a:r>
          </a:p>
          <a:p>
            <a:r>
              <a:rPr lang="en-AU" dirty="0" smtClean="0"/>
              <a:t>Manage time</a:t>
            </a:r>
          </a:p>
          <a:p>
            <a:r>
              <a:rPr lang="en-AU" dirty="0" smtClean="0"/>
              <a:t>Don’t spread resources too thin</a:t>
            </a:r>
          </a:p>
          <a:p>
            <a:endParaRPr lang="en-AU" dirty="0"/>
          </a:p>
        </p:txBody>
      </p:sp>
    </p:spTree>
    <p:extLst>
      <p:ext uri="{BB962C8B-B14F-4D97-AF65-F5344CB8AC3E}">
        <p14:creationId xmlns:p14="http://schemas.microsoft.com/office/powerpoint/2010/main" val="269748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34791" y="476672"/>
            <a:ext cx="5830416" cy="1470025"/>
          </a:xfrm>
        </p:spPr>
        <p:txBody>
          <a:bodyPr>
            <a:normAutofit/>
          </a:bodyPr>
          <a:lstStyle/>
          <a:p>
            <a:pPr algn="l"/>
            <a:r>
              <a:rPr lang="en-AU" sz="3200" dirty="0" smtClean="0"/>
              <a:t>Why It’s Important To Know We’re Doing The Right Thing…</a:t>
            </a:r>
            <a:endParaRPr lang="en-AU" sz="3200" dirty="0"/>
          </a:p>
        </p:txBody>
      </p:sp>
      <p:sp>
        <p:nvSpPr>
          <p:cNvPr id="5" name="Subtitle 2"/>
          <p:cNvSpPr>
            <a:spLocks noGrp="1"/>
          </p:cNvSpPr>
          <p:nvPr>
            <p:ph type="subTitle" idx="1"/>
          </p:nvPr>
        </p:nvSpPr>
        <p:spPr>
          <a:xfrm>
            <a:off x="2245831" y="3789040"/>
            <a:ext cx="4319376" cy="1511040"/>
          </a:xfrm>
        </p:spPr>
        <p:txBody>
          <a:bodyPr>
            <a:normAutofit/>
          </a:bodyPr>
          <a:lstStyle/>
          <a:p>
            <a:r>
              <a:rPr lang="en-AU" sz="2100" dirty="0" smtClean="0"/>
              <a:t>Presented by Dr Roberta Ryan and Dr Ania Wilczynski</a:t>
            </a:r>
          </a:p>
          <a:p>
            <a:endParaRPr lang="en-AU" sz="1900" dirty="0" smtClean="0"/>
          </a:p>
          <a:p>
            <a:r>
              <a:rPr lang="en-AU" sz="1900" dirty="0" smtClean="0"/>
              <a:t>August 2011</a:t>
            </a:r>
            <a:endParaRPr lang="en-AU" sz="1900" dirty="0"/>
          </a:p>
        </p:txBody>
      </p:sp>
      <p:sp>
        <p:nvSpPr>
          <p:cNvPr id="6" name="Rectangle 5"/>
          <p:cNvSpPr/>
          <p:nvPr/>
        </p:nvSpPr>
        <p:spPr>
          <a:xfrm>
            <a:off x="734791" y="2060848"/>
            <a:ext cx="4572000" cy="830997"/>
          </a:xfrm>
          <a:prstGeom prst="rect">
            <a:avLst/>
          </a:prstGeom>
        </p:spPr>
        <p:txBody>
          <a:bodyPr>
            <a:spAutoFit/>
          </a:bodyPr>
          <a:lstStyle/>
          <a:p>
            <a:r>
              <a:rPr lang="en-AU" sz="2400" dirty="0">
                <a:solidFill>
                  <a:schemeClr val="tx1">
                    <a:lumMod val="50000"/>
                    <a:lumOff val="50000"/>
                  </a:schemeClr>
                </a:solidFill>
              </a:rPr>
              <a:t>Assessments Of ‘Appropriateness’ In Evaluations</a:t>
            </a:r>
          </a:p>
        </p:txBody>
      </p:sp>
    </p:spTree>
    <p:extLst>
      <p:ext uri="{BB962C8B-B14F-4D97-AF65-F5344CB8AC3E}">
        <p14:creationId xmlns:p14="http://schemas.microsoft.com/office/powerpoint/2010/main" val="3519645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Front end</a:t>
            </a:r>
            <a:endParaRPr lang="en-AU" dirty="0"/>
          </a:p>
        </p:txBody>
      </p:sp>
      <p:sp>
        <p:nvSpPr>
          <p:cNvPr id="7" name="Freeform 6"/>
          <p:cNvSpPr/>
          <p:nvPr/>
        </p:nvSpPr>
        <p:spPr>
          <a:xfrm>
            <a:off x="3231201" y="983177"/>
            <a:ext cx="2392672" cy="1555237"/>
          </a:xfrm>
          <a:custGeom>
            <a:avLst/>
            <a:gdLst>
              <a:gd name="connsiteX0" fmla="*/ 0 w 2392672"/>
              <a:gd name="connsiteY0" fmla="*/ 259211 h 1555237"/>
              <a:gd name="connsiteX1" fmla="*/ 259211 w 2392672"/>
              <a:gd name="connsiteY1" fmla="*/ 0 h 1555237"/>
              <a:gd name="connsiteX2" fmla="*/ 2133461 w 2392672"/>
              <a:gd name="connsiteY2" fmla="*/ 0 h 1555237"/>
              <a:gd name="connsiteX3" fmla="*/ 2392672 w 2392672"/>
              <a:gd name="connsiteY3" fmla="*/ 259211 h 1555237"/>
              <a:gd name="connsiteX4" fmla="*/ 2392672 w 2392672"/>
              <a:gd name="connsiteY4" fmla="*/ 1296026 h 1555237"/>
              <a:gd name="connsiteX5" fmla="*/ 2133461 w 2392672"/>
              <a:gd name="connsiteY5" fmla="*/ 1555237 h 1555237"/>
              <a:gd name="connsiteX6" fmla="*/ 259211 w 2392672"/>
              <a:gd name="connsiteY6" fmla="*/ 1555237 h 1555237"/>
              <a:gd name="connsiteX7" fmla="*/ 0 w 2392672"/>
              <a:gd name="connsiteY7" fmla="*/ 1296026 h 1555237"/>
              <a:gd name="connsiteX8" fmla="*/ 0 w 2392672"/>
              <a:gd name="connsiteY8" fmla="*/ 259211 h 15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672" h="1555237">
                <a:moveTo>
                  <a:pt x="0" y="259211"/>
                </a:moveTo>
                <a:cubicBezTo>
                  <a:pt x="0" y="116053"/>
                  <a:pt x="116053" y="0"/>
                  <a:pt x="259211" y="0"/>
                </a:cubicBezTo>
                <a:lnTo>
                  <a:pt x="2133461" y="0"/>
                </a:lnTo>
                <a:cubicBezTo>
                  <a:pt x="2276619" y="0"/>
                  <a:pt x="2392672" y="116053"/>
                  <a:pt x="2392672" y="259211"/>
                </a:cubicBezTo>
                <a:lnTo>
                  <a:pt x="2392672" y="1296026"/>
                </a:lnTo>
                <a:cubicBezTo>
                  <a:pt x="2392672" y="1439184"/>
                  <a:pt x="2276619" y="1555237"/>
                  <a:pt x="2133461" y="1555237"/>
                </a:cubicBezTo>
                <a:lnTo>
                  <a:pt x="259211" y="1555237"/>
                </a:lnTo>
                <a:cubicBezTo>
                  <a:pt x="116053" y="1555237"/>
                  <a:pt x="0" y="1439184"/>
                  <a:pt x="0" y="1296026"/>
                </a:cubicBezTo>
                <a:lnTo>
                  <a:pt x="0" y="2592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360" tIns="167360" rIns="167360" bIns="167360" numCol="1" spcCol="1270" anchor="ctr" anchorCtr="0">
            <a:noAutofit/>
          </a:bodyPr>
          <a:lstStyle/>
          <a:p>
            <a:pPr lvl="0" algn="ctr" defTabSz="1066800">
              <a:lnSpc>
                <a:spcPct val="90000"/>
              </a:lnSpc>
              <a:spcBef>
                <a:spcPct val="0"/>
              </a:spcBef>
              <a:spcAft>
                <a:spcPct val="35000"/>
              </a:spcAft>
            </a:pPr>
            <a:r>
              <a:rPr lang="en-AU" sz="2400" kern="1200" dirty="0" smtClean="0"/>
              <a:t>Planning</a:t>
            </a:r>
            <a:endParaRPr lang="en-AU" sz="2400" kern="1200" dirty="0"/>
          </a:p>
        </p:txBody>
      </p:sp>
      <p:sp>
        <p:nvSpPr>
          <p:cNvPr id="8" name="Freeform 7"/>
          <p:cNvSpPr/>
          <p:nvPr/>
        </p:nvSpPr>
        <p:spPr>
          <a:xfrm>
            <a:off x="2351366" y="1760796"/>
            <a:ext cx="4152342" cy="4152342"/>
          </a:xfrm>
          <a:custGeom>
            <a:avLst/>
            <a:gdLst/>
            <a:ahLst/>
            <a:cxnLst/>
            <a:rect l="0" t="0" r="0" b="0"/>
            <a:pathLst>
              <a:path>
                <a:moveTo>
                  <a:pt x="3594409" y="660035"/>
                </a:moveTo>
                <a:arcTo wR="2076171" hR="2076171" stAng="19019569" swAng="230440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5029218" y="4097435"/>
            <a:ext cx="2392672" cy="1555237"/>
          </a:xfrm>
          <a:custGeom>
            <a:avLst/>
            <a:gdLst>
              <a:gd name="connsiteX0" fmla="*/ 0 w 2392672"/>
              <a:gd name="connsiteY0" fmla="*/ 259211 h 1555237"/>
              <a:gd name="connsiteX1" fmla="*/ 259211 w 2392672"/>
              <a:gd name="connsiteY1" fmla="*/ 0 h 1555237"/>
              <a:gd name="connsiteX2" fmla="*/ 2133461 w 2392672"/>
              <a:gd name="connsiteY2" fmla="*/ 0 h 1555237"/>
              <a:gd name="connsiteX3" fmla="*/ 2392672 w 2392672"/>
              <a:gd name="connsiteY3" fmla="*/ 259211 h 1555237"/>
              <a:gd name="connsiteX4" fmla="*/ 2392672 w 2392672"/>
              <a:gd name="connsiteY4" fmla="*/ 1296026 h 1555237"/>
              <a:gd name="connsiteX5" fmla="*/ 2133461 w 2392672"/>
              <a:gd name="connsiteY5" fmla="*/ 1555237 h 1555237"/>
              <a:gd name="connsiteX6" fmla="*/ 259211 w 2392672"/>
              <a:gd name="connsiteY6" fmla="*/ 1555237 h 1555237"/>
              <a:gd name="connsiteX7" fmla="*/ 0 w 2392672"/>
              <a:gd name="connsiteY7" fmla="*/ 1296026 h 1555237"/>
              <a:gd name="connsiteX8" fmla="*/ 0 w 2392672"/>
              <a:gd name="connsiteY8" fmla="*/ 259211 h 15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672" h="1555237">
                <a:moveTo>
                  <a:pt x="0" y="259211"/>
                </a:moveTo>
                <a:cubicBezTo>
                  <a:pt x="0" y="116053"/>
                  <a:pt x="116053" y="0"/>
                  <a:pt x="259211" y="0"/>
                </a:cubicBezTo>
                <a:lnTo>
                  <a:pt x="2133461" y="0"/>
                </a:lnTo>
                <a:cubicBezTo>
                  <a:pt x="2276619" y="0"/>
                  <a:pt x="2392672" y="116053"/>
                  <a:pt x="2392672" y="259211"/>
                </a:cubicBezTo>
                <a:lnTo>
                  <a:pt x="2392672" y="1296026"/>
                </a:lnTo>
                <a:cubicBezTo>
                  <a:pt x="2392672" y="1439184"/>
                  <a:pt x="2276619" y="1555237"/>
                  <a:pt x="2133461" y="1555237"/>
                </a:cubicBezTo>
                <a:lnTo>
                  <a:pt x="259211" y="1555237"/>
                </a:lnTo>
                <a:cubicBezTo>
                  <a:pt x="116053" y="1555237"/>
                  <a:pt x="0" y="1439184"/>
                  <a:pt x="0" y="1296026"/>
                </a:cubicBezTo>
                <a:lnTo>
                  <a:pt x="0" y="2592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360" tIns="167360" rIns="167360" bIns="167360" numCol="1" spcCol="1270" anchor="ctr" anchorCtr="0">
            <a:noAutofit/>
          </a:bodyPr>
          <a:lstStyle/>
          <a:p>
            <a:pPr lvl="0" algn="ctr" defTabSz="1066800">
              <a:lnSpc>
                <a:spcPct val="90000"/>
              </a:lnSpc>
              <a:spcBef>
                <a:spcPct val="0"/>
              </a:spcBef>
              <a:spcAft>
                <a:spcPct val="35000"/>
              </a:spcAft>
            </a:pPr>
            <a:r>
              <a:rPr lang="en-AU" sz="2400" kern="1200" smtClean="0"/>
              <a:t>Review</a:t>
            </a:r>
            <a:endParaRPr lang="en-AU" sz="2400" kern="1200" dirty="0"/>
          </a:p>
        </p:txBody>
      </p:sp>
      <p:sp>
        <p:nvSpPr>
          <p:cNvPr id="10" name="Freeform 9"/>
          <p:cNvSpPr/>
          <p:nvPr/>
        </p:nvSpPr>
        <p:spPr>
          <a:xfrm>
            <a:off x="2351366" y="1760796"/>
            <a:ext cx="4152342" cy="4152342"/>
          </a:xfrm>
          <a:custGeom>
            <a:avLst/>
            <a:gdLst/>
            <a:ahLst/>
            <a:cxnLst/>
            <a:rect l="0" t="0" r="0" b="0"/>
            <a:pathLst>
              <a:path>
                <a:moveTo>
                  <a:pt x="2714115" y="4051902"/>
                </a:moveTo>
                <a:arcTo wR="2076171" hR="2076171" stAng="4326314" swAng="2147371"/>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1433184" y="4097435"/>
            <a:ext cx="2392672" cy="1555237"/>
          </a:xfrm>
          <a:custGeom>
            <a:avLst/>
            <a:gdLst>
              <a:gd name="connsiteX0" fmla="*/ 0 w 2392672"/>
              <a:gd name="connsiteY0" fmla="*/ 259211 h 1555237"/>
              <a:gd name="connsiteX1" fmla="*/ 259211 w 2392672"/>
              <a:gd name="connsiteY1" fmla="*/ 0 h 1555237"/>
              <a:gd name="connsiteX2" fmla="*/ 2133461 w 2392672"/>
              <a:gd name="connsiteY2" fmla="*/ 0 h 1555237"/>
              <a:gd name="connsiteX3" fmla="*/ 2392672 w 2392672"/>
              <a:gd name="connsiteY3" fmla="*/ 259211 h 1555237"/>
              <a:gd name="connsiteX4" fmla="*/ 2392672 w 2392672"/>
              <a:gd name="connsiteY4" fmla="*/ 1296026 h 1555237"/>
              <a:gd name="connsiteX5" fmla="*/ 2133461 w 2392672"/>
              <a:gd name="connsiteY5" fmla="*/ 1555237 h 1555237"/>
              <a:gd name="connsiteX6" fmla="*/ 259211 w 2392672"/>
              <a:gd name="connsiteY6" fmla="*/ 1555237 h 1555237"/>
              <a:gd name="connsiteX7" fmla="*/ 0 w 2392672"/>
              <a:gd name="connsiteY7" fmla="*/ 1296026 h 1555237"/>
              <a:gd name="connsiteX8" fmla="*/ 0 w 2392672"/>
              <a:gd name="connsiteY8" fmla="*/ 259211 h 15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672" h="1555237">
                <a:moveTo>
                  <a:pt x="0" y="259211"/>
                </a:moveTo>
                <a:cubicBezTo>
                  <a:pt x="0" y="116053"/>
                  <a:pt x="116053" y="0"/>
                  <a:pt x="259211" y="0"/>
                </a:cubicBezTo>
                <a:lnTo>
                  <a:pt x="2133461" y="0"/>
                </a:lnTo>
                <a:cubicBezTo>
                  <a:pt x="2276619" y="0"/>
                  <a:pt x="2392672" y="116053"/>
                  <a:pt x="2392672" y="259211"/>
                </a:cubicBezTo>
                <a:lnTo>
                  <a:pt x="2392672" y="1296026"/>
                </a:lnTo>
                <a:cubicBezTo>
                  <a:pt x="2392672" y="1439184"/>
                  <a:pt x="2276619" y="1555237"/>
                  <a:pt x="2133461" y="1555237"/>
                </a:cubicBezTo>
                <a:lnTo>
                  <a:pt x="259211" y="1555237"/>
                </a:lnTo>
                <a:cubicBezTo>
                  <a:pt x="116053" y="1555237"/>
                  <a:pt x="0" y="1439184"/>
                  <a:pt x="0" y="1296026"/>
                </a:cubicBezTo>
                <a:lnTo>
                  <a:pt x="0" y="2592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360" tIns="167360" rIns="167360" bIns="167360" numCol="1" spcCol="1270" anchor="ctr" anchorCtr="0">
            <a:noAutofit/>
          </a:bodyPr>
          <a:lstStyle/>
          <a:p>
            <a:pPr lvl="0" algn="ctr" defTabSz="1066800">
              <a:lnSpc>
                <a:spcPct val="90000"/>
              </a:lnSpc>
              <a:spcBef>
                <a:spcPct val="0"/>
              </a:spcBef>
              <a:spcAft>
                <a:spcPct val="35000"/>
              </a:spcAft>
            </a:pPr>
            <a:r>
              <a:rPr lang="en-AU" sz="2400" kern="1200" dirty="0" smtClean="0"/>
              <a:t>Implementation</a:t>
            </a:r>
            <a:endParaRPr lang="en-AU" sz="2400" kern="1200" dirty="0"/>
          </a:p>
        </p:txBody>
      </p:sp>
      <p:sp>
        <p:nvSpPr>
          <p:cNvPr id="12" name="Freeform 11"/>
          <p:cNvSpPr/>
          <p:nvPr/>
        </p:nvSpPr>
        <p:spPr>
          <a:xfrm>
            <a:off x="2351366" y="1760796"/>
            <a:ext cx="4152342" cy="4152342"/>
          </a:xfrm>
          <a:custGeom>
            <a:avLst/>
            <a:gdLst/>
            <a:ahLst/>
            <a:cxnLst/>
            <a:rect l="0" t="0" r="0" b="0"/>
            <a:pathLst>
              <a:path>
                <a:moveTo>
                  <a:pt x="6688" y="1909647"/>
                </a:moveTo>
                <a:arcTo wR="2076171" hR="2076171" stAng="11076029" swAng="230440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TextBox 4"/>
          <p:cNvSpPr txBox="1"/>
          <p:nvPr/>
        </p:nvSpPr>
        <p:spPr>
          <a:xfrm>
            <a:off x="1259632" y="2564904"/>
            <a:ext cx="1080120" cy="369332"/>
          </a:xfrm>
          <a:prstGeom prst="rect">
            <a:avLst/>
          </a:prstGeom>
          <a:noFill/>
        </p:spPr>
        <p:txBody>
          <a:bodyPr wrap="square" rtlCol="0">
            <a:spAutoFit/>
          </a:bodyPr>
          <a:lstStyle/>
          <a:p>
            <a:r>
              <a:rPr lang="en-AU" dirty="0" smtClean="0"/>
              <a:t>Research</a:t>
            </a:r>
            <a:endParaRPr lang="en-AU" dirty="0"/>
          </a:p>
        </p:txBody>
      </p:sp>
      <p:sp>
        <p:nvSpPr>
          <p:cNvPr id="27" name="TextBox 26"/>
          <p:cNvSpPr txBox="1"/>
          <p:nvPr/>
        </p:nvSpPr>
        <p:spPr>
          <a:xfrm>
            <a:off x="6588224" y="2564904"/>
            <a:ext cx="1080120" cy="369332"/>
          </a:xfrm>
          <a:prstGeom prst="rect">
            <a:avLst/>
          </a:prstGeom>
          <a:noFill/>
        </p:spPr>
        <p:txBody>
          <a:bodyPr wrap="square" rtlCol="0">
            <a:spAutoFit/>
          </a:bodyPr>
          <a:lstStyle/>
          <a:p>
            <a:r>
              <a:rPr lang="en-AU" dirty="0" smtClean="0"/>
              <a:t>Research</a:t>
            </a:r>
            <a:endParaRPr lang="en-AU" dirty="0"/>
          </a:p>
        </p:txBody>
      </p:sp>
      <p:sp>
        <p:nvSpPr>
          <p:cNvPr id="28" name="TextBox 27"/>
          <p:cNvSpPr txBox="1"/>
          <p:nvPr/>
        </p:nvSpPr>
        <p:spPr>
          <a:xfrm>
            <a:off x="3923928" y="6165304"/>
            <a:ext cx="1080120" cy="369332"/>
          </a:xfrm>
          <a:prstGeom prst="rect">
            <a:avLst/>
          </a:prstGeom>
          <a:noFill/>
        </p:spPr>
        <p:txBody>
          <a:bodyPr wrap="square" rtlCol="0">
            <a:spAutoFit/>
          </a:bodyPr>
          <a:lstStyle/>
          <a:p>
            <a:r>
              <a:rPr lang="en-AU" dirty="0" smtClean="0"/>
              <a:t>Research</a:t>
            </a:r>
            <a:endParaRPr lang="en-AU" dirty="0"/>
          </a:p>
        </p:txBody>
      </p:sp>
    </p:spTree>
    <p:extLst>
      <p:ext uri="{BB962C8B-B14F-4D97-AF65-F5344CB8AC3E}">
        <p14:creationId xmlns:p14="http://schemas.microsoft.com/office/powerpoint/2010/main" val="38153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5"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Why is it important?</a:t>
            </a:r>
            <a:endParaRPr lang="en-AU" dirty="0"/>
          </a:p>
        </p:txBody>
      </p:sp>
      <p:sp>
        <p:nvSpPr>
          <p:cNvPr id="3" name="Content Placeholder 2"/>
          <p:cNvSpPr>
            <a:spLocks noGrp="1"/>
          </p:cNvSpPr>
          <p:nvPr>
            <p:ph idx="1"/>
          </p:nvPr>
        </p:nvSpPr>
        <p:spPr/>
        <p:txBody>
          <a:bodyPr/>
          <a:lstStyle/>
          <a:p>
            <a:r>
              <a:rPr lang="en-AU" dirty="0" smtClean="0"/>
              <a:t>Principles into practice</a:t>
            </a:r>
            <a:endParaRPr lang="en-AU" dirty="0"/>
          </a:p>
        </p:txBody>
      </p:sp>
      <p:sp>
        <p:nvSpPr>
          <p:cNvPr id="16" name="Rectangle 13"/>
          <p:cNvSpPr>
            <a:spLocks noChangeArrowheads="1"/>
          </p:cNvSpPr>
          <p:nvPr/>
        </p:nvSpPr>
        <p:spPr bwMode="auto">
          <a:xfrm>
            <a:off x="3606602" y="2970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8" name="Rectangle 15"/>
          <p:cNvSpPr>
            <a:spLocks noChangeArrowheads="1"/>
          </p:cNvSpPr>
          <p:nvPr/>
        </p:nvSpPr>
        <p:spPr bwMode="auto">
          <a:xfrm>
            <a:off x="3263702" y="29804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20" name="Rectangle 17"/>
          <p:cNvSpPr>
            <a:spLocks noChangeArrowheads="1"/>
          </p:cNvSpPr>
          <p:nvPr/>
        </p:nvSpPr>
        <p:spPr bwMode="auto">
          <a:xfrm>
            <a:off x="3149402" y="29899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30" name="Freeform 29"/>
          <p:cNvSpPr/>
          <p:nvPr/>
        </p:nvSpPr>
        <p:spPr>
          <a:xfrm>
            <a:off x="3338629" y="1333386"/>
            <a:ext cx="2392672" cy="1555237"/>
          </a:xfrm>
          <a:custGeom>
            <a:avLst/>
            <a:gdLst>
              <a:gd name="connsiteX0" fmla="*/ 0 w 2392672"/>
              <a:gd name="connsiteY0" fmla="*/ 259211 h 1555237"/>
              <a:gd name="connsiteX1" fmla="*/ 259211 w 2392672"/>
              <a:gd name="connsiteY1" fmla="*/ 0 h 1555237"/>
              <a:gd name="connsiteX2" fmla="*/ 2133461 w 2392672"/>
              <a:gd name="connsiteY2" fmla="*/ 0 h 1555237"/>
              <a:gd name="connsiteX3" fmla="*/ 2392672 w 2392672"/>
              <a:gd name="connsiteY3" fmla="*/ 259211 h 1555237"/>
              <a:gd name="connsiteX4" fmla="*/ 2392672 w 2392672"/>
              <a:gd name="connsiteY4" fmla="*/ 1296026 h 1555237"/>
              <a:gd name="connsiteX5" fmla="*/ 2133461 w 2392672"/>
              <a:gd name="connsiteY5" fmla="*/ 1555237 h 1555237"/>
              <a:gd name="connsiteX6" fmla="*/ 259211 w 2392672"/>
              <a:gd name="connsiteY6" fmla="*/ 1555237 h 1555237"/>
              <a:gd name="connsiteX7" fmla="*/ 0 w 2392672"/>
              <a:gd name="connsiteY7" fmla="*/ 1296026 h 1555237"/>
              <a:gd name="connsiteX8" fmla="*/ 0 w 2392672"/>
              <a:gd name="connsiteY8" fmla="*/ 259211 h 15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672" h="1555237">
                <a:moveTo>
                  <a:pt x="0" y="259211"/>
                </a:moveTo>
                <a:cubicBezTo>
                  <a:pt x="0" y="116053"/>
                  <a:pt x="116053" y="0"/>
                  <a:pt x="259211" y="0"/>
                </a:cubicBezTo>
                <a:lnTo>
                  <a:pt x="2133461" y="0"/>
                </a:lnTo>
                <a:cubicBezTo>
                  <a:pt x="2276619" y="0"/>
                  <a:pt x="2392672" y="116053"/>
                  <a:pt x="2392672" y="259211"/>
                </a:cubicBezTo>
                <a:lnTo>
                  <a:pt x="2392672" y="1296026"/>
                </a:lnTo>
                <a:cubicBezTo>
                  <a:pt x="2392672" y="1439184"/>
                  <a:pt x="2276619" y="1555237"/>
                  <a:pt x="2133461" y="1555237"/>
                </a:cubicBezTo>
                <a:lnTo>
                  <a:pt x="259211" y="1555237"/>
                </a:lnTo>
                <a:cubicBezTo>
                  <a:pt x="116053" y="1555237"/>
                  <a:pt x="0" y="1439184"/>
                  <a:pt x="0" y="1296026"/>
                </a:cubicBezTo>
                <a:lnTo>
                  <a:pt x="0" y="2592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740" tIns="159740" rIns="159740" bIns="159740" numCol="1" spcCol="1270" anchor="t" anchorCtr="0">
            <a:noAutofit/>
          </a:bodyPr>
          <a:lstStyle/>
          <a:p>
            <a:pPr lvl="0" algn="l" defTabSz="977900">
              <a:lnSpc>
                <a:spcPct val="90000"/>
              </a:lnSpc>
              <a:spcBef>
                <a:spcPct val="0"/>
              </a:spcBef>
              <a:spcAft>
                <a:spcPct val="35000"/>
              </a:spcAft>
            </a:pPr>
            <a:r>
              <a:rPr lang="en-AU" sz="2200" kern="1200" dirty="0" smtClean="0"/>
              <a:t>Planning</a:t>
            </a:r>
            <a:endParaRPr lang="en-AU" sz="2200" kern="1200" dirty="0"/>
          </a:p>
          <a:p>
            <a:pPr marL="171450" lvl="1" indent="-171450" algn="l" defTabSz="755650">
              <a:lnSpc>
                <a:spcPct val="90000"/>
              </a:lnSpc>
              <a:spcBef>
                <a:spcPct val="0"/>
              </a:spcBef>
              <a:spcAft>
                <a:spcPct val="15000"/>
              </a:spcAft>
              <a:buChar char="••"/>
            </a:pPr>
            <a:r>
              <a:rPr lang="en-AU" sz="1700" b="1" i="1" kern="1200" dirty="0" smtClean="0">
                <a:latin typeface="Arial Narrow" pitchFamily="34" charset="0"/>
              </a:rPr>
              <a:t>Appropriateness</a:t>
            </a:r>
            <a:endParaRPr lang="en-AU" sz="1700" b="1" i="1" kern="1200" dirty="0"/>
          </a:p>
          <a:p>
            <a:pPr marL="171450" lvl="1" indent="-171450" algn="l" defTabSz="755650">
              <a:lnSpc>
                <a:spcPct val="90000"/>
              </a:lnSpc>
              <a:spcBef>
                <a:spcPct val="0"/>
              </a:spcBef>
              <a:spcAft>
                <a:spcPct val="15000"/>
              </a:spcAft>
              <a:buChar char="••"/>
            </a:pPr>
            <a:r>
              <a:rPr lang="en-US" sz="1700" b="0" i="0" kern="1200" dirty="0" smtClean="0">
                <a:latin typeface="Arial Narrow" pitchFamily="34" charset="0"/>
              </a:rPr>
              <a:t>Effectiveness</a:t>
            </a:r>
            <a:endParaRPr lang="en-US" sz="1700" b="0" i="0" kern="1200" dirty="0">
              <a:latin typeface="Arial Narrow" pitchFamily="34" charset="0"/>
            </a:endParaRPr>
          </a:p>
          <a:p>
            <a:pPr marL="171450" lvl="1" indent="-171450" algn="l" defTabSz="755650">
              <a:lnSpc>
                <a:spcPct val="90000"/>
              </a:lnSpc>
              <a:spcBef>
                <a:spcPct val="0"/>
              </a:spcBef>
              <a:spcAft>
                <a:spcPct val="15000"/>
              </a:spcAft>
              <a:buChar char="••"/>
            </a:pPr>
            <a:r>
              <a:rPr lang="en-US" sz="1700" kern="1200" dirty="0" smtClean="0">
                <a:latin typeface="Arial Narrow" pitchFamily="34" charset="0"/>
              </a:rPr>
              <a:t>Sustainability</a:t>
            </a:r>
            <a:endParaRPr lang="en-US" sz="1700" kern="1200" dirty="0"/>
          </a:p>
        </p:txBody>
      </p:sp>
      <p:sp>
        <p:nvSpPr>
          <p:cNvPr id="31" name="Freeform 30"/>
          <p:cNvSpPr/>
          <p:nvPr/>
        </p:nvSpPr>
        <p:spPr>
          <a:xfrm>
            <a:off x="2458794" y="2111005"/>
            <a:ext cx="4152342" cy="4152342"/>
          </a:xfrm>
          <a:custGeom>
            <a:avLst/>
            <a:gdLst/>
            <a:ahLst/>
            <a:cxnLst/>
            <a:rect l="0" t="0" r="0" b="0"/>
            <a:pathLst>
              <a:path>
                <a:moveTo>
                  <a:pt x="3594409" y="660035"/>
                </a:moveTo>
                <a:arcTo wR="2076171" hR="2076171" stAng="19019569" swAng="230440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5136646" y="4447644"/>
            <a:ext cx="2392672" cy="1555237"/>
          </a:xfrm>
          <a:custGeom>
            <a:avLst/>
            <a:gdLst>
              <a:gd name="connsiteX0" fmla="*/ 0 w 2392672"/>
              <a:gd name="connsiteY0" fmla="*/ 259211 h 1555237"/>
              <a:gd name="connsiteX1" fmla="*/ 259211 w 2392672"/>
              <a:gd name="connsiteY1" fmla="*/ 0 h 1555237"/>
              <a:gd name="connsiteX2" fmla="*/ 2133461 w 2392672"/>
              <a:gd name="connsiteY2" fmla="*/ 0 h 1555237"/>
              <a:gd name="connsiteX3" fmla="*/ 2392672 w 2392672"/>
              <a:gd name="connsiteY3" fmla="*/ 259211 h 1555237"/>
              <a:gd name="connsiteX4" fmla="*/ 2392672 w 2392672"/>
              <a:gd name="connsiteY4" fmla="*/ 1296026 h 1555237"/>
              <a:gd name="connsiteX5" fmla="*/ 2133461 w 2392672"/>
              <a:gd name="connsiteY5" fmla="*/ 1555237 h 1555237"/>
              <a:gd name="connsiteX6" fmla="*/ 259211 w 2392672"/>
              <a:gd name="connsiteY6" fmla="*/ 1555237 h 1555237"/>
              <a:gd name="connsiteX7" fmla="*/ 0 w 2392672"/>
              <a:gd name="connsiteY7" fmla="*/ 1296026 h 1555237"/>
              <a:gd name="connsiteX8" fmla="*/ 0 w 2392672"/>
              <a:gd name="connsiteY8" fmla="*/ 259211 h 15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672" h="1555237">
                <a:moveTo>
                  <a:pt x="0" y="259211"/>
                </a:moveTo>
                <a:cubicBezTo>
                  <a:pt x="0" y="116053"/>
                  <a:pt x="116053" y="0"/>
                  <a:pt x="259211" y="0"/>
                </a:cubicBezTo>
                <a:lnTo>
                  <a:pt x="2133461" y="0"/>
                </a:lnTo>
                <a:cubicBezTo>
                  <a:pt x="2276619" y="0"/>
                  <a:pt x="2392672" y="116053"/>
                  <a:pt x="2392672" y="259211"/>
                </a:cubicBezTo>
                <a:lnTo>
                  <a:pt x="2392672" y="1296026"/>
                </a:lnTo>
                <a:cubicBezTo>
                  <a:pt x="2392672" y="1439184"/>
                  <a:pt x="2276619" y="1555237"/>
                  <a:pt x="2133461" y="1555237"/>
                </a:cubicBezTo>
                <a:lnTo>
                  <a:pt x="259211" y="1555237"/>
                </a:lnTo>
                <a:cubicBezTo>
                  <a:pt x="116053" y="1555237"/>
                  <a:pt x="0" y="1439184"/>
                  <a:pt x="0" y="1296026"/>
                </a:cubicBezTo>
                <a:lnTo>
                  <a:pt x="0" y="2592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740" tIns="159740" rIns="159740" bIns="159740" numCol="1" spcCol="1270" anchor="t" anchorCtr="0">
            <a:noAutofit/>
          </a:bodyPr>
          <a:lstStyle/>
          <a:p>
            <a:pPr lvl="0" algn="l" defTabSz="977900">
              <a:lnSpc>
                <a:spcPct val="90000"/>
              </a:lnSpc>
              <a:spcBef>
                <a:spcPct val="0"/>
              </a:spcBef>
              <a:spcAft>
                <a:spcPct val="35000"/>
              </a:spcAft>
            </a:pPr>
            <a:r>
              <a:rPr lang="en-AU" sz="2200" kern="1200" smtClean="0"/>
              <a:t>Implementation</a:t>
            </a:r>
            <a:endParaRPr lang="en-AU" sz="2200" kern="1200"/>
          </a:p>
          <a:p>
            <a:pPr marL="171450" lvl="1" indent="-171450" algn="l" defTabSz="755650">
              <a:lnSpc>
                <a:spcPct val="90000"/>
              </a:lnSpc>
              <a:spcBef>
                <a:spcPct val="0"/>
              </a:spcBef>
              <a:spcAft>
                <a:spcPct val="15000"/>
              </a:spcAft>
              <a:buChar char="••"/>
            </a:pPr>
            <a:r>
              <a:rPr lang="en-AU" sz="1700" kern="1200" dirty="0" smtClean="0">
                <a:latin typeface="Arial Narrow" pitchFamily="34" charset="0"/>
              </a:rPr>
              <a:t>Appropriateness</a:t>
            </a:r>
            <a:endParaRPr lang="en-AU" sz="1700" kern="1200" dirty="0"/>
          </a:p>
          <a:p>
            <a:pPr marL="171450" lvl="1" indent="-171450" algn="l" defTabSz="755650">
              <a:lnSpc>
                <a:spcPct val="90000"/>
              </a:lnSpc>
              <a:spcBef>
                <a:spcPct val="0"/>
              </a:spcBef>
              <a:spcAft>
                <a:spcPct val="15000"/>
              </a:spcAft>
              <a:buChar char="••"/>
            </a:pPr>
            <a:r>
              <a:rPr lang="en-US" sz="1700" b="1" i="1" kern="1200" dirty="0" smtClean="0">
                <a:latin typeface="Arial Narrow" pitchFamily="34" charset="0"/>
              </a:rPr>
              <a:t>Effectiveness</a:t>
            </a:r>
            <a:endParaRPr lang="en-US" sz="1700" b="1" i="1" kern="1200" dirty="0">
              <a:latin typeface="Arial Narrow" pitchFamily="34" charset="0"/>
            </a:endParaRPr>
          </a:p>
          <a:p>
            <a:pPr marL="171450" lvl="1" indent="-171450" algn="l" defTabSz="755650">
              <a:lnSpc>
                <a:spcPct val="90000"/>
              </a:lnSpc>
              <a:spcBef>
                <a:spcPct val="0"/>
              </a:spcBef>
              <a:spcAft>
                <a:spcPct val="15000"/>
              </a:spcAft>
              <a:buChar char="••"/>
            </a:pPr>
            <a:r>
              <a:rPr lang="en-US" sz="1700" kern="1200" dirty="0" smtClean="0">
                <a:latin typeface="Arial Narrow" pitchFamily="34" charset="0"/>
              </a:rPr>
              <a:t>Sustainability</a:t>
            </a:r>
            <a:endParaRPr lang="en-US" sz="1700" kern="1200" dirty="0"/>
          </a:p>
        </p:txBody>
      </p:sp>
      <p:sp>
        <p:nvSpPr>
          <p:cNvPr id="33" name="Freeform 32"/>
          <p:cNvSpPr/>
          <p:nvPr/>
        </p:nvSpPr>
        <p:spPr>
          <a:xfrm>
            <a:off x="2458794" y="2111005"/>
            <a:ext cx="4152342" cy="4152342"/>
          </a:xfrm>
          <a:custGeom>
            <a:avLst/>
            <a:gdLst/>
            <a:ahLst/>
            <a:cxnLst/>
            <a:rect l="0" t="0" r="0" b="0"/>
            <a:pathLst>
              <a:path>
                <a:moveTo>
                  <a:pt x="2714115" y="4051902"/>
                </a:moveTo>
                <a:arcTo wR="2076171" hR="2076171" stAng="4326314" swAng="2147371"/>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1540612" y="4447644"/>
            <a:ext cx="2392672" cy="1555237"/>
          </a:xfrm>
          <a:custGeom>
            <a:avLst/>
            <a:gdLst>
              <a:gd name="connsiteX0" fmla="*/ 0 w 2392672"/>
              <a:gd name="connsiteY0" fmla="*/ 259211 h 1555237"/>
              <a:gd name="connsiteX1" fmla="*/ 259211 w 2392672"/>
              <a:gd name="connsiteY1" fmla="*/ 0 h 1555237"/>
              <a:gd name="connsiteX2" fmla="*/ 2133461 w 2392672"/>
              <a:gd name="connsiteY2" fmla="*/ 0 h 1555237"/>
              <a:gd name="connsiteX3" fmla="*/ 2392672 w 2392672"/>
              <a:gd name="connsiteY3" fmla="*/ 259211 h 1555237"/>
              <a:gd name="connsiteX4" fmla="*/ 2392672 w 2392672"/>
              <a:gd name="connsiteY4" fmla="*/ 1296026 h 1555237"/>
              <a:gd name="connsiteX5" fmla="*/ 2133461 w 2392672"/>
              <a:gd name="connsiteY5" fmla="*/ 1555237 h 1555237"/>
              <a:gd name="connsiteX6" fmla="*/ 259211 w 2392672"/>
              <a:gd name="connsiteY6" fmla="*/ 1555237 h 1555237"/>
              <a:gd name="connsiteX7" fmla="*/ 0 w 2392672"/>
              <a:gd name="connsiteY7" fmla="*/ 1296026 h 1555237"/>
              <a:gd name="connsiteX8" fmla="*/ 0 w 2392672"/>
              <a:gd name="connsiteY8" fmla="*/ 259211 h 15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672" h="1555237">
                <a:moveTo>
                  <a:pt x="0" y="259211"/>
                </a:moveTo>
                <a:cubicBezTo>
                  <a:pt x="0" y="116053"/>
                  <a:pt x="116053" y="0"/>
                  <a:pt x="259211" y="0"/>
                </a:cubicBezTo>
                <a:lnTo>
                  <a:pt x="2133461" y="0"/>
                </a:lnTo>
                <a:cubicBezTo>
                  <a:pt x="2276619" y="0"/>
                  <a:pt x="2392672" y="116053"/>
                  <a:pt x="2392672" y="259211"/>
                </a:cubicBezTo>
                <a:lnTo>
                  <a:pt x="2392672" y="1296026"/>
                </a:lnTo>
                <a:cubicBezTo>
                  <a:pt x="2392672" y="1439184"/>
                  <a:pt x="2276619" y="1555237"/>
                  <a:pt x="2133461" y="1555237"/>
                </a:cubicBezTo>
                <a:lnTo>
                  <a:pt x="259211" y="1555237"/>
                </a:lnTo>
                <a:cubicBezTo>
                  <a:pt x="116053" y="1555237"/>
                  <a:pt x="0" y="1439184"/>
                  <a:pt x="0" y="1296026"/>
                </a:cubicBezTo>
                <a:lnTo>
                  <a:pt x="0" y="2592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740" tIns="159740" rIns="159740" bIns="159740" numCol="1" spcCol="1270" anchor="t" anchorCtr="0">
            <a:noAutofit/>
          </a:bodyPr>
          <a:lstStyle/>
          <a:p>
            <a:pPr lvl="0" algn="l" defTabSz="977900">
              <a:lnSpc>
                <a:spcPct val="90000"/>
              </a:lnSpc>
              <a:spcBef>
                <a:spcPct val="0"/>
              </a:spcBef>
              <a:spcAft>
                <a:spcPct val="35000"/>
              </a:spcAft>
            </a:pPr>
            <a:r>
              <a:rPr lang="en-US" sz="2200" kern="1200" dirty="0" smtClean="0"/>
              <a:t>Future Directions</a:t>
            </a:r>
            <a:endParaRPr lang="en-US" sz="2200" kern="1200" dirty="0"/>
          </a:p>
          <a:p>
            <a:pPr marL="171450" lvl="1" indent="-171450" algn="l" defTabSz="755650">
              <a:lnSpc>
                <a:spcPct val="90000"/>
              </a:lnSpc>
              <a:spcBef>
                <a:spcPct val="0"/>
              </a:spcBef>
              <a:spcAft>
                <a:spcPct val="15000"/>
              </a:spcAft>
              <a:buChar char="••"/>
            </a:pPr>
            <a:r>
              <a:rPr lang="en-AU" sz="1700" kern="1200" dirty="0" smtClean="0">
                <a:latin typeface="Arial Narrow" pitchFamily="34" charset="0"/>
              </a:rPr>
              <a:t>Appropriateness</a:t>
            </a:r>
            <a:endParaRPr lang="en-US" sz="1700" kern="1200" dirty="0"/>
          </a:p>
          <a:p>
            <a:pPr marL="171450" lvl="1" indent="-171450" algn="l" defTabSz="755650">
              <a:lnSpc>
                <a:spcPct val="90000"/>
              </a:lnSpc>
              <a:spcBef>
                <a:spcPct val="0"/>
              </a:spcBef>
              <a:spcAft>
                <a:spcPct val="15000"/>
              </a:spcAft>
              <a:buChar char="••"/>
            </a:pPr>
            <a:r>
              <a:rPr lang="en-US" sz="1700" kern="1200" dirty="0" smtClean="0">
                <a:latin typeface="Arial Narrow" pitchFamily="34" charset="0"/>
              </a:rPr>
              <a:t>Effectiveness</a:t>
            </a:r>
            <a:endParaRPr lang="en-US" sz="1700" kern="1200" dirty="0">
              <a:latin typeface="Arial Narrow" pitchFamily="34" charset="0"/>
            </a:endParaRPr>
          </a:p>
          <a:p>
            <a:pPr marL="171450" lvl="1" indent="-171450" algn="l" defTabSz="755650">
              <a:lnSpc>
                <a:spcPct val="90000"/>
              </a:lnSpc>
              <a:spcBef>
                <a:spcPct val="0"/>
              </a:spcBef>
              <a:spcAft>
                <a:spcPct val="15000"/>
              </a:spcAft>
              <a:buChar char="••"/>
            </a:pPr>
            <a:r>
              <a:rPr lang="en-US" sz="1700" b="1" i="1" kern="1200" dirty="0" smtClean="0">
                <a:latin typeface="Arial Narrow" pitchFamily="34" charset="0"/>
              </a:rPr>
              <a:t>Sustainability</a:t>
            </a:r>
            <a:endParaRPr lang="en-US" sz="1700" b="1" i="1" kern="1200" dirty="0"/>
          </a:p>
        </p:txBody>
      </p:sp>
      <p:sp>
        <p:nvSpPr>
          <p:cNvPr id="35" name="Freeform 34"/>
          <p:cNvSpPr/>
          <p:nvPr/>
        </p:nvSpPr>
        <p:spPr>
          <a:xfrm>
            <a:off x="2458794" y="2111005"/>
            <a:ext cx="4152342" cy="4152342"/>
          </a:xfrm>
          <a:custGeom>
            <a:avLst/>
            <a:gdLst/>
            <a:ahLst/>
            <a:cxnLst/>
            <a:rect l="0" t="0" r="0" b="0"/>
            <a:pathLst>
              <a:path>
                <a:moveTo>
                  <a:pt x="6688" y="1909647"/>
                </a:moveTo>
                <a:arcTo wR="2076171" hR="2076171" stAng="11076029" swAng="230440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TextBox 25"/>
          <p:cNvSpPr txBox="1"/>
          <p:nvPr/>
        </p:nvSpPr>
        <p:spPr>
          <a:xfrm>
            <a:off x="1367060" y="2915113"/>
            <a:ext cx="1080120" cy="369332"/>
          </a:xfrm>
          <a:prstGeom prst="rect">
            <a:avLst/>
          </a:prstGeom>
          <a:noFill/>
        </p:spPr>
        <p:txBody>
          <a:bodyPr wrap="square" rtlCol="0">
            <a:spAutoFit/>
          </a:bodyPr>
          <a:lstStyle/>
          <a:p>
            <a:r>
              <a:rPr lang="en-AU" dirty="0"/>
              <a:t>Evaluate</a:t>
            </a:r>
          </a:p>
        </p:txBody>
      </p:sp>
      <p:sp>
        <p:nvSpPr>
          <p:cNvPr id="27" name="TextBox 26"/>
          <p:cNvSpPr txBox="1"/>
          <p:nvPr/>
        </p:nvSpPr>
        <p:spPr>
          <a:xfrm>
            <a:off x="6695652" y="2915113"/>
            <a:ext cx="1080120" cy="369332"/>
          </a:xfrm>
          <a:prstGeom prst="rect">
            <a:avLst/>
          </a:prstGeom>
          <a:noFill/>
        </p:spPr>
        <p:txBody>
          <a:bodyPr wrap="square" rtlCol="0">
            <a:spAutoFit/>
          </a:bodyPr>
          <a:lstStyle/>
          <a:p>
            <a:r>
              <a:rPr lang="en-AU" dirty="0" smtClean="0"/>
              <a:t>Evaluate</a:t>
            </a:r>
            <a:endParaRPr lang="en-AU" dirty="0"/>
          </a:p>
        </p:txBody>
      </p:sp>
      <p:sp>
        <p:nvSpPr>
          <p:cNvPr id="28" name="TextBox 27"/>
          <p:cNvSpPr txBox="1"/>
          <p:nvPr/>
        </p:nvSpPr>
        <p:spPr>
          <a:xfrm>
            <a:off x="4031356" y="6515513"/>
            <a:ext cx="1080120" cy="369332"/>
          </a:xfrm>
          <a:prstGeom prst="rect">
            <a:avLst/>
          </a:prstGeom>
          <a:noFill/>
        </p:spPr>
        <p:txBody>
          <a:bodyPr wrap="square" rtlCol="0">
            <a:spAutoFit/>
          </a:bodyPr>
          <a:lstStyle/>
          <a:p>
            <a:r>
              <a:rPr lang="en-AU" dirty="0"/>
              <a:t>Evaluate</a:t>
            </a:r>
          </a:p>
        </p:txBody>
      </p:sp>
    </p:spTree>
    <p:extLst>
      <p:ext uri="{BB962C8B-B14F-4D97-AF65-F5344CB8AC3E}">
        <p14:creationId xmlns:p14="http://schemas.microsoft.com/office/powerpoint/2010/main" val="17891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animBg="1"/>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evaluation?</a:t>
            </a:r>
            <a:endParaRPr lang="en-AU" dirty="0"/>
          </a:p>
        </p:txBody>
      </p:sp>
      <p:sp>
        <p:nvSpPr>
          <p:cNvPr id="4" name="Rectangle 3"/>
          <p:cNvSpPr txBox="1">
            <a:spLocks noChangeArrowheads="1"/>
          </p:cNvSpPr>
          <p:nvPr/>
        </p:nvSpPr>
        <p:spPr>
          <a:xfrm>
            <a:off x="655638" y="1600200"/>
            <a:ext cx="823753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sp>
        <p:nvSpPr>
          <p:cNvPr id="6" name="Content Placeholder 2"/>
          <p:cNvSpPr>
            <a:spLocks noGrp="1"/>
          </p:cNvSpPr>
          <p:nvPr>
            <p:ph idx="1"/>
          </p:nvPr>
        </p:nvSpPr>
        <p:spPr>
          <a:xfrm>
            <a:off x="611560" y="980728"/>
            <a:ext cx="7632848" cy="5221146"/>
          </a:xfrm>
        </p:spPr>
        <p:txBody>
          <a:bodyPr>
            <a:normAutofit/>
          </a:bodyPr>
          <a:lstStyle/>
          <a:p>
            <a:r>
              <a:rPr lang="en-AU" dirty="0" smtClean="0"/>
              <a:t>Evaluation </a:t>
            </a:r>
            <a:r>
              <a:rPr lang="en-AU" dirty="0"/>
              <a:t>is the systematic collection of information about the activities and outcomes of programs to:</a:t>
            </a:r>
          </a:p>
          <a:p>
            <a:pPr lvl="1"/>
            <a:r>
              <a:rPr lang="en-AU" dirty="0" smtClean="0"/>
              <a:t>track </a:t>
            </a:r>
            <a:r>
              <a:rPr lang="en-AU" dirty="0"/>
              <a:t>progress</a:t>
            </a:r>
          </a:p>
          <a:p>
            <a:pPr lvl="1"/>
            <a:r>
              <a:rPr lang="en-AU" dirty="0" smtClean="0"/>
              <a:t>make </a:t>
            </a:r>
            <a:r>
              <a:rPr lang="en-AU" dirty="0"/>
              <a:t>judgements and </a:t>
            </a:r>
            <a:r>
              <a:rPr lang="en-AU" dirty="0" smtClean="0"/>
              <a:t>decisions</a:t>
            </a:r>
          </a:p>
          <a:p>
            <a:pPr lvl="1"/>
            <a:r>
              <a:rPr lang="en-AU" dirty="0" smtClean="0"/>
              <a:t>improve effectiveness </a:t>
            </a:r>
          </a:p>
          <a:p>
            <a:pPr lvl="1"/>
            <a:r>
              <a:rPr lang="en-AU" sz="2000" dirty="0" smtClean="0"/>
              <a:t>build understandings.</a:t>
            </a:r>
          </a:p>
          <a:p>
            <a:endParaRPr lang="en-AU" dirty="0"/>
          </a:p>
          <a:p>
            <a:pPr marL="0" indent="0">
              <a:buNone/>
            </a:pPr>
            <a:r>
              <a:rPr lang="en-AU" dirty="0"/>
              <a:t>Note: (i) involves values (ii) systematic (iii) variety of uses</a:t>
            </a:r>
          </a:p>
          <a:p>
            <a:endParaRPr lang="en-AU" dirty="0"/>
          </a:p>
          <a:p>
            <a:endParaRPr lang="en-AU" dirty="0"/>
          </a:p>
          <a:p>
            <a:pPr lvl="1"/>
            <a:endParaRPr lang="en-AU" dirty="0"/>
          </a:p>
        </p:txBody>
      </p:sp>
    </p:spTree>
    <p:extLst>
      <p:ext uri="{BB962C8B-B14F-4D97-AF65-F5344CB8AC3E}">
        <p14:creationId xmlns:p14="http://schemas.microsoft.com/office/powerpoint/2010/main" val="13479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Different purposes</a:t>
            </a:r>
            <a:endParaRPr lang="en-AU" dirty="0"/>
          </a:p>
        </p:txBody>
      </p:sp>
      <p:sp>
        <p:nvSpPr>
          <p:cNvPr id="3" name="Content Placeholder 2"/>
          <p:cNvSpPr>
            <a:spLocks noGrp="1"/>
          </p:cNvSpPr>
          <p:nvPr>
            <p:ph idx="1"/>
          </p:nvPr>
        </p:nvSpPr>
        <p:spPr/>
        <p:txBody>
          <a:bodyPr/>
          <a:lstStyle/>
          <a:p>
            <a:r>
              <a:rPr lang="en-AU" dirty="0" smtClean="0"/>
              <a:t>Judge merit </a:t>
            </a:r>
            <a:r>
              <a:rPr lang="en-AU" dirty="0"/>
              <a:t>or worth</a:t>
            </a:r>
          </a:p>
          <a:p>
            <a:r>
              <a:rPr lang="en-AU" dirty="0" smtClean="0"/>
              <a:t>Improve programs</a:t>
            </a:r>
            <a:endParaRPr lang="en-AU" dirty="0"/>
          </a:p>
          <a:p>
            <a:r>
              <a:rPr lang="en-AU" dirty="0" smtClean="0"/>
              <a:t>Generate knowledge/understandings</a:t>
            </a:r>
            <a:endParaRPr lang="en-AU" dirty="0"/>
          </a:p>
          <a:p>
            <a:r>
              <a:rPr lang="en-AU" dirty="0" smtClean="0"/>
              <a:t>Be accountable </a:t>
            </a:r>
            <a:r>
              <a:rPr lang="en-AU" dirty="0"/>
              <a:t>to the project’s investors and gain/maintain support</a:t>
            </a:r>
          </a:p>
          <a:p>
            <a:endParaRPr lang="en-AU" dirty="0"/>
          </a:p>
        </p:txBody>
      </p:sp>
    </p:spTree>
    <p:extLst>
      <p:ext uri="{BB962C8B-B14F-4D97-AF65-F5344CB8AC3E}">
        <p14:creationId xmlns:p14="http://schemas.microsoft.com/office/powerpoint/2010/main" val="306089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AU" sz="2800" dirty="0"/>
              <a:t>What should I evaluate – the logic of a program</a:t>
            </a:r>
          </a:p>
        </p:txBody>
      </p:sp>
      <p:pic>
        <p:nvPicPr>
          <p:cNvPr id="3" name="Content Placeholder 2"/>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964" y="981075"/>
            <a:ext cx="6845148" cy="5221288"/>
          </a:xfrm>
        </p:spPr>
      </p:pic>
    </p:spTree>
    <p:extLst>
      <p:ext uri="{BB962C8B-B14F-4D97-AF65-F5344CB8AC3E}">
        <p14:creationId xmlns:p14="http://schemas.microsoft.com/office/powerpoint/2010/main" val="35026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AU" dirty="0"/>
              <a:t>What should I evaluate?</a:t>
            </a:r>
          </a:p>
        </p:txBody>
      </p:sp>
      <p:sp>
        <p:nvSpPr>
          <p:cNvPr id="20483" name="Rectangle 3"/>
          <p:cNvSpPr>
            <a:spLocks noGrp="1" noChangeArrowheads="1"/>
          </p:cNvSpPr>
          <p:nvPr>
            <p:ph type="body" idx="1"/>
          </p:nvPr>
        </p:nvSpPr>
        <p:spPr/>
        <p:txBody>
          <a:bodyPr/>
          <a:lstStyle/>
          <a:p>
            <a:pPr>
              <a:lnSpc>
                <a:spcPct val="90000"/>
              </a:lnSpc>
            </a:pPr>
            <a:r>
              <a:rPr lang="en-AU" sz="2000" dirty="0"/>
              <a:t>Depending on </a:t>
            </a:r>
            <a:r>
              <a:rPr lang="en-AU" sz="2000" i="1" dirty="0"/>
              <a:t>purpose</a:t>
            </a:r>
            <a:r>
              <a:rPr lang="en-AU" sz="2000" dirty="0"/>
              <a:t>, evaluate one or more of:</a:t>
            </a:r>
          </a:p>
          <a:p>
            <a:pPr>
              <a:lnSpc>
                <a:spcPct val="90000"/>
              </a:lnSpc>
            </a:pPr>
            <a:endParaRPr lang="en-AU" sz="800" dirty="0">
              <a:solidFill>
                <a:srgbClr val="0000CC"/>
              </a:solidFill>
            </a:endParaRPr>
          </a:p>
          <a:p>
            <a:pPr>
              <a:lnSpc>
                <a:spcPct val="90000"/>
              </a:lnSpc>
            </a:pPr>
            <a:r>
              <a:rPr lang="en-AU" sz="2000" dirty="0">
                <a:solidFill>
                  <a:schemeClr val="accent1"/>
                </a:solidFill>
              </a:rPr>
              <a:t>Appropriateness</a:t>
            </a:r>
            <a:r>
              <a:rPr lang="en-AU" sz="2000" dirty="0">
                <a:solidFill>
                  <a:schemeClr val="accent1">
                    <a:lumMod val="75000"/>
                  </a:schemeClr>
                </a:solidFill>
              </a:rPr>
              <a:t> </a:t>
            </a:r>
            <a:r>
              <a:rPr lang="en-AU" sz="2000" dirty="0"/>
              <a:t>(does it make sense?)</a:t>
            </a:r>
          </a:p>
          <a:p>
            <a:pPr lvl="1">
              <a:lnSpc>
                <a:spcPct val="90000"/>
              </a:lnSpc>
              <a:buFont typeface="Courier New" pitchFamily="49" charset="0"/>
              <a:buChar char="­"/>
            </a:pPr>
            <a:r>
              <a:rPr lang="en-AU" sz="1600" dirty="0"/>
              <a:t>Does the program address the right issues, is there a need ? </a:t>
            </a:r>
          </a:p>
          <a:p>
            <a:pPr lvl="1">
              <a:lnSpc>
                <a:spcPct val="90000"/>
              </a:lnSpc>
              <a:buFont typeface="Courier New" pitchFamily="49" charset="0"/>
              <a:buChar char="­"/>
            </a:pPr>
            <a:r>
              <a:rPr lang="en-AU" sz="1600" dirty="0"/>
              <a:t>Do the objectives address the need?</a:t>
            </a:r>
          </a:p>
          <a:p>
            <a:pPr>
              <a:lnSpc>
                <a:spcPct val="90000"/>
              </a:lnSpc>
            </a:pPr>
            <a:endParaRPr lang="en-AU" sz="900" dirty="0">
              <a:solidFill>
                <a:srgbClr val="0000CC"/>
              </a:solidFill>
            </a:endParaRPr>
          </a:p>
          <a:p>
            <a:pPr>
              <a:lnSpc>
                <a:spcPct val="90000"/>
              </a:lnSpc>
            </a:pPr>
            <a:r>
              <a:rPr lang="en-AU" sz="2000" dirty="0">
                <a:solidFill>
                  <a:schemeClr val="accent1"/>
                </a:solidFill>
              </a:rPr>
              <a:t>Effectiveness</a:t>
            </a:r>
            <a:r>
              <a:rPr lang="en-AU" sz="2000" dirty="0">
                <a:solidFill>
                  <a:schemeClr val="accent1">
                    <a:lumMod val="75000"/>
                  </a:schemeClr>
                </a:solidFill>
              </a:rPr>
              <a:t> </a:t>
            </a:r>
            <a:r>
              <a:rPr lang="en-AU" sz="2000" dirty="0"/>
              <a:t>(did it work?)</a:t>
            </a:r>
          </a:p>
          <a:p>
            <a:pPr lvl="1">
              <a:lnSpc>
                <a:spcPct val="90000"/>
              </a:lnSpc>
              <a:buFont typeface="Courier New" pitchFamily="49" charset="0"/>
              <a:buChar char="­"/>
            </a:pPr>
            <a:r>
              <a:rPr lang="en-AU" sz="1600" dirty="0"/>
              <a:t>Did the program achieve the desired objectives/outcomes?</a:t>
            </a:r>
          </a:p>
          <a:p>
            <a:pPr>
              <a:lnSpc>
                <a:spcPct val="90000"/>
              </a:lnSpc>
            </a:pPr>
            <a:endParaRPr lang="en-AU" sz="800" dirty="0">
              <a:solidFill>
                <a:srgbClr val="0000CC"/>
              </a:solidFill>
            </a:endParaRPr>
          </a:p>
          <a:p>
            <a:pPr>
              <a:lnSpc>
                <a:spcPct val="90000"/>
              </a:lnSpc>
            </a:pPr>
            <a:r>
              <a:rPr lang="en-AU" sz="2000" dirty="0">
                <a:solidFill>
                  <a:schemeClr val="accent1"/>
                </a:solidFill>
              </a:rPr>
              <a:t>Efficiency</a:t>
            </a:r>
            <a:r>
              <a:rPr lang="en-AU" sz="2000" dirty="0">
                <a:solidFill>
                  <a:schemeClr val="accent1">
                    <a:lumMod val="75000"/>
                  </a:schemeClr>
                </a:solidFill>
              </a:rPr>
              <a:t> </a:t>
            </a:r>
            <a:r>
              <a:rPr lang="en-AU" sz="2000" dirty="0"/>
              <a:t>(was it cost effective?)</a:t>
            </a:r>
          </a:p>
          <a:p>
            <a:pPr lvl="1">
              <a:lnSpc>
                <a:spcPct val="90000"/>
              </a:lnSpc>
              <a:buFont typeface="Courier New" pitchFamily="49" charset="0"/>
              <a:buChar char="­"/>
            </a:pPr>
            <a:r>
              <a:rPr lang="en-AU" sz="1600" dirty="0"/>
              <a:t>Could we have made better use of resources?</a:t>
            </a:r>
          </a:p>
          <a:p>
            <a:pPr>
              <a:lnSpc>
                <a:spcPct val="90000"/>
              </a:lnSpc>
            </a:pPr>
            <a:endParaRPr lang="en-AU" sz="800" dirty="0">
              <a:solidFill>
                <a:srgbClr val="0000CC"/>
              </a:solidFill>
            </a:endParaRPr>
          </a:p>
          <a:p>
            <a:pPr>
              <a:lnSpc>
                <a:spcPct val="90000"/>
              </a:lnSpc>
            </a:pPr>
            <a:r>
              <a:rPr lang="en-AU" sz="2000" dirty="0">
                <a:solidFill>
                  <a:schemeClr val="accent1"/>
                </a:solidFill>
              </a:rPr>
              <a:t>Process</a:t>
            </a:r>
            <a:r>
              <a:rPr lang="en-AU" sz="2000" dirty="0">
                <a:solidFill>
                  <a:schemeClr val="accent1">
                    <a:lumMod val="75000"/>
                  </a:schemeClr>
                </a:solidFill>
              </a:rPr>
              <a:t> </a:t>
            </a:r>
            <a:r>
              <a:rPr lang="en-AU" sz="2000" dirty="0"/>
              <a:t>(was it well managed?)</a:t>
            </a:r>
          </a:p>
          <a:p>
            <a:pPr lvl="1">
              <a:lnSpc>
                <a:spcPct val="90000"/>
              </a:lnSpc>
              <a:buFont typeface="Courier New" pitchFamily="49" charset="0"/>
              <a:buChar char="­"/>
            </a:pPr>
            <a:r>
              <a:rPr lang="en-AU" sz="1600" dirty="0"/>
              <a:t>Did the method for making decisions and managing  the project ensure it’s success? </a:t>
            </a:r>
          </a:p>
          <a:p>
            <a:pPr>
              <a:lnSpc>
                <a:spcPct val="90000"/>
              </a:lnSpc>
            </a:pPr>
            <a:endParaRPr lang="en-AU" sz="2000" dirty="0"/>
          </a:p>
        </p:txBody>
      </p:sp>
    </p:spTree>
    <p:extLst>
      <p:ext uri="{BB962C8B-B14F-4D97-AF65-F5344CB8AC3E}">
        <p14:creationId xmlns:p14="http://schemas.microsoft.com/office/powerpoint/2010/main" val="60556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4000" dirty="0" smtClean="0"/>
              <a:t>EXAMPLES</a:t>
            </a:r>
            <a:endParaRPr lang="en-AU" sz="4000"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626050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rbis">
      <a:dk1>
        <a:sysClr val="windowText" lastClr="000000"/>
      </a:dk1>
      <a:lt1>
        <a:sysClr val="window" lastClr="FFFFFF"/>
      </a:lt1>
      <a:dk2>
        <a:srgbClr val="424456"/>
      </a:dk2>
      <a:lt2>
        <a:srgbClr val="DEDEDE"/>
      </a:lt2>
      <a:accent1>
        <a:srgbClr val="01A0E4"/>
      </a:accent1>
      <a:accent2>
        <a:srgbClr val="94C11F"/>
      </a:accent2>
      <a:accent3>
        <a:srgbClr val="7030A0"/>
      </a:accent3>
      <a:accent4>
        <a:srgbClr val="FF9933"/>
      </a:accent4>
      <a:accent5>
        <a:srgbClr val="D30065"/>
      </a:accent5>
      <a:accent6>
        <a:srgbClr val="0070C0"/>
      </a:accent6>
      <a:hlink>
        <a:srgbClr val="0092D1"/>
      </a:hlink>
      <a:folHlink>
        <a:srgbClr val="5757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1202</Words>
  <Application>Microsoft Office PowerPoint</Application>
  <PresentationFormat>On-screen Show (4:3)</PresentationFormat>
  <Paragraphs>170</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Why It’s Important To Know We’re Doing The Right Thing…</vt:lpstr>
      <vt:lpstr>Where does appropriateness fit as part of evaluation? </vt:lpstr>
      <vt:lpstr>Front end</vt:lpstr>
      <vt:lpstr>Why is it important?</vt:lpstr>
      <vt:lpstr>What is evaluation?</vt:lpstr>
      <vt:lpstr>Different purposes</vt:lpstr>
      <vt:lpstr>What should I evaluate – the logic of a program</vt:lpstr>
      <vt:lpstr>What should I evaluate?</vt:lpstr>
      <vt:lpstr>EXAMPLES</vt:lpstr>
      <vt:lpstr>Example 1 – D&amp;A education</vt:lpstr>
      <vt:lpstr>Issues with program’s appropriateness  </vt:lpstr>
      <vt:lpstr>Example 2 – D&amp;A education</vt:lpstr>
      <vt:lpstr>Issues with program’s appropriateness</vt:lpstr>
      <vt:lpstr>Example 3: youth D&amp;A program</vt:lpstr>
      <vt:lpstr>Example 4 - prevention programs - sustainability</vt:lpstr>
      <vt:lpstr>Example 4: prevention programs – sustainability</vt:lpstr>
      <vt:lpstr>Example 5: child protection</vt:lpstr>
      <vt:lpstr>Conclusions</vt:lpstr>
      <vt:lpstr>Conclusions – common dimensions</vt:lpstr>
      <vt:lpstr>What to do?</vt:lpstr>
      <vt:lpstr>Why It’s Important To Know We’re Doing The Right Thing…</vt:lpstr>
    </vt:vector>
  </TitlesOfParts>
  <Company>Urbis Pty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Rose</dc:creator>
  <cp:lastModifiedBy>Jillian Rose</cp:lastModifiedBy>
  <cp:revision>25</cp:revision>
  <cp:lastPrinted>2011-08-30T07:33:35Z</cp:lastPrinted>
  <dcterms:created xsi:type="dcterms:W3CDTF">2011-08-30T00:02:41Z</dcterms:created>
  <dcterms:modified xsi:type="dcterms:W3CDTF">2011-08-30T08:33:13Z</dcterms:modified>
</cp:coreProperties>
</file>